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68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1089" r:id="rId2"/>
    <p:sldId id="1090" r:id="rId3"/>
    <p:sldId id="1091" r:id="rId4"/>
    <p:sldId id="1092" r:id="rId5"/>
    <p:sldId id="1228" r:id="rId6"/>
    <p:sldId id="1243" r:id="rId7"/>
    <p:sldId id="1093" r:id="rId8"/>
    <p:sldId id="1094" r:id="rId9"/>
    <p:sldId id="1097" r:id="rId10"/>
    <p:sldId id="1162" r:id="rId11"/>
    <p:sldId id="1217" r:id="rId12"/>
    <p:sldId id="1108" r:id="rId13"/>
    <p:sldId id="1109" r:id="rId14"/>
    <p:sldId id="1111" r:id="rId15"/>
    <p:sldId id="1112" r:id="rId16"/>
    <p:sldId id="1110" r:id="rId17"/>
    <p:sldId id="1197" r:id="rId18"/>
    <p:sldId id="1113" r:id="rId19"/>
    <p:sldId id="1201" r:id="rId20"/>
    <p:sldId id="1200" r:id="rId21"/>
    <p:sldId id="1118" r:id="rId22"/>
    <p:sldId id="1173" r:id="rId23"/>
    <p:sldId id="1229" r:id="rId24"/>
    <p:sldId id="1203" r:id="rId25"/>
    <p:sldId id="1054" r:id="rId26"/>
    <p:sldId id="1055" r:id="rId27"/>
    <p:sldId id="1056" r:id="rId28"/>
    <p:sldId id="1057" r:id="rId29"/>
    <p:sldId id="1058" r:id="rId30"/>
    <p:sldId id="1163" r:id="rId31"/>
    <p:sldId id="1164" r:id="rId32"/>
    <p:sldId id="1059" r:id="rId33"/>
    <p:sldId id="1185" r:id="rId34"/>
    <p:sldId id="1186" r:id="rId35"/>
    <p:sldId id="1230" r:id="rId36"/>
    <p:sldId id="1207" r:id="rId37"/>
    <p:sldId id="1209" r:id="rId38"/>
    <p:sldId id="1218" r:id="rId39"/>
    <p:sldId id="1210" r:id="rId40"/>
    <p:sldId id="1211" r:id="rId41"/>
    <p:sldId id="1212" r:id="rId42"/>
    <p:sldId id="1213" r:id="rId43"/>
    <p:sldId id="1214" r:id="rId44"/>
    <p:sldId id="1215" r:id="rId45"/>
    <p:sldId id="1216" r:id="rId46"/>
    <p:sldId id="1241" r:id="rId47"/>
    <p:sldId id="1231" r:id="rId48"/>
    <p:sldId id="1120" r:id="rId49"/>
    <p:sldId id="1121" r:id="rId50"/>
    <p:sldId id="1122" r:id="rId51"/>
    <p:sldId id="1123" r:id="rId52"/>
    <p:sldId id="1124" r:id="rId53"/>
    <p:sldId id="1166" r:id="rId54"/>
    <p:sldId id="1167" r:id="rId55"/>
    <p:sldId id="1242" r:id="rId56"/>
    <p:sldId id="1220" r:id="rId57"/>
    <p:sldId id="1221" r:id="rId58"/>
    <p:sldId id="1222" r:id="rId59"/>
    <p:sldId id="1223" r:id="rId60"/>
    <p:sldId id="1224" r:id="rId61"/>
    <p:sldId id="1225" r:id="rId62"/>
    <p:sldId id="1233" r:id="rId63"/>
    <p:sldId id="1234" r:id="rId64"/>
    <p:sldId id="1235" r:id="rId65"/>
    <p:sldId id="1236" r:id="rId66"/>
    <p:sldId id="1237" r:id="rId67"/>
    <p:sldId id="1238" r:id="rId68"/>
    <p:sldId id="1239" r:id="rId69"/>
    <p:sldId id="1240" r:id="rId70"/>
    <p:sldId id="1232" r:id="rId71"/>
    <p:sldId id="1139" r:id="rId72"/>
    <p:sldId id="1140" r:id="rId73"/>
    <p:sldId id="1141" r:id="rId74"/>
    <p:sldId id="1143" r:id="rId75"/>
    <p:sldId id="1144" r:id="rId76"/>
    <p:sldId id="1145" r:id="rId77"/>
    <p:sldId id="1146" r:id="rId78"/>
    <p:sldId id="1147" r:id="rId79"/>
    <p:sldId id="1148" r:id="rId80"/>
    <p:sldId id="1149" r:id="rId81"/>
    <p:sldId id="1150" r:id="rId82"/>
    <p:sldId id="1151" r:id="rId83"/>
    <p:sldId id="1152" r:id="rId84"/>
    <p:sldId id="1153" r:id="rId85"/>
    <p:sldId id="1154" r:id="rId86"/>
    <p:sldId id="1155" r:id="rId87"/>
    <p:sldId id="1156" r:id="rId88"/>
    <p:sldId id="1157" r:id="rId89"/>
    <p:sldId id="1158" r:id="rId90"/>
    <p:sldId id="1159" r:id="rId91"/>
    <p:sldId id="1160" r:id="rId92"/>
    <p:sldId id="1161" r:id="rId93"/>
    <p:sldId id="1132" r:id="rId94"/>
  </p:sldIdLst>
  <p:sldSz cx="11430000" cy="6426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867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3867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3867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3867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3867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3867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3867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3867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3867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pos="175" userDrawn="1">
          <p15:clr>
            <a:srgbClr val="A4A3A4"/>
          </p15:clr>
        </p15:guide>
        <p15:guide id="3" orient="horz" pos="2772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orient="horz" pos="2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FCC66"/>
    <a:srgbClr val="FFCC00"/>
    <a:srgbClr val="5D8092"/>
    <a:srgbClr val="8AA6B5"/>
    <a:srgbClr val="D5D1C6"/>
    <a:srgbClr val="15A7CB"/>
    <a:srgbClr val="C7FF00"/>
    <a:srgbClr val="FF5DAA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9" autoAdjust="0"/>
    <p:restoredTop sz="94605"/>
  </p:normalViewPr>
  <p:slideViewPr>
    <p:cSldViewPr snapToGrid="0" snapToObjects="1">
      <p:cViewPr varScale="1">
        <p:scale>
          <a:sx n="65" d="100"/>
          <a:sy n="65" d="100"/>
        </p:scale>
        <p:origin x="788" y="56"/>
      </p:cViewPr>
      <p:guideLst>
        <p:guide pos="175"/>
        <p:guide orient="horz" pos="2772"/>
        <p:guide orient="horz" pos="550"/>
        <p:guide orient="horz" pos="2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32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#6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A502BF-039D-4C0A-9FDC-BCC605EDEFF9}" type="doc">
      <dgm:prSet loTypeId="urn:microsoft.com/office/officeart/2005/8/layout/process2" loCatId="process" qsTypeId="urn:microsoft.com/office/officeart/2005/8/quickstyle/simple1#8" qsCatId="simple" csTypeId="urn:microsoft.com/office/officeart/2005/8/colors/accent2_2#6" csCatId="accent2" phldr="1"/>
      <dgm:spPr/>
      <dgm:t>
        <a:bodyPr/>
        <a:lstStyle/>
        <a:p>
          <a:endParaRPr lang="zh-CN" altLang="en-US"/>
        </a:p>
      </dgm:t>
    </dgm:pt>
    <dgm:pt modelId="{7B32764B-396A-4111-9CE9-BC0570342FEE}">
      <dgm:prSet phldrT="[文本]" custT="1"/>
      <dgm:spPr>
        <a:solidFill>
          <a:srgbClr val="42A8D0"/>
        </a:solidFill>
      </dgm:spPr>
      <dgm:t>
        <a:bodyPr/>
        <a:lstStyle/>
        <a:p>
          <a:r>
            <a:rPr lang="zh-CN" altLang="en-US" sz="1400" b="1" dirty="0">
              <a:latin typeface="HYQIHEI-55S BOOK" pitchFamily="18" charset="-122"/>
              <a:ea typeface="HYQIHEI-55S BOOK" pitchFamily="18" charset="-122"/>
            </a:rPr>
            <a:t>工作服上衣</a:t>
          </a:r>
        </a:p>
      </dgm:t>
    </dgm:pt>
    <dgm:pt modelId="{DA39B528-8F99-471D-8040-037EE914887B}" type="parTrans" cxnId="{3E87434E-1F7B-45DC-994C-60567E56E9EF}">
      <dgm:prSet/>
      <dgm:spPr/>
      <dgm:t>
        <a:bodyPr/>
        <a:lstStyle/>
        <a:p>
          <a:endParaRPr lang="zh-CN" altLang="en-US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D4B716AA-7CCD-4F47-88C5-40A7DE0E89E6}" type="sibTrans" cxnId="{3E87434E-1F7B-45DC-994C-60567E56E9EF}">
      <dgm:prSet/>
      <dgm:spPr/>
      <dgm:t>
        <a:bodyPr/>
        <a:lstStyle/>
        <a:p>
          <a:endParaRPr lang="zh-CN" altLang="en-US" b="1">
            <a:latin typeface="微软雅黑" panose="020B0503020204020204" charset="-122"/>
            <a:ea typeface="微软雅黑" panose="020B0503020204020204" charset="-122"/>
          </a:endParaRPr>
        </a:p>
      </dgm:t>
    </dgm:pt>
    <dgm:pt modelId="{7A40EEDD-9100-46CE-B34C-D4160717D968}">
      <dgm:prSet phldrT="[文本]" custT="1"/>
      <dgm:spPr>
        <a:solidFill>
          <a:srgbClr val="42A8D0"/>
        </a:solidFill>
      </dgm:spPr>
      <dgm:t>
        <a:bodyPr/>
        <a:lstStyle/>
        <a:p>
          <a:r>
            <a:rPr lang="zh-CN" altLang="en-US" sz="1400" b="0" i="0" dirty="0">
              <a:latin typeface="HYQIHEI-40S ULTRALIGHT" pitchFamily="18" charset="-122"/>
              <a:ea typeface="HYQIHEI-40S ULTRALIGHT" pitchFamily="18" charset="-122"/>
            </a:rPr>
            <a:t>黑皮带</a:t>
          </a:r>
        </a:p>
      </dgm:t>
    </dgm:pt>
    <dgm:pt modelId="{DDFEC835-12F0-4258-8D45-779C0D631683}" type="parTrans" cxnId="{CD4C112D-7264-4117-A383-04C11C61C986}">
      <dgm:prSet/>
      <dgm:spPr/>
      <dgm:t>
        <a:bodyPr/>
        <a:lstStyle/>
        <a:p>
          <a:endParaRPr lang="zh-CN" altLang="en-US" b="1"/>
        </a:p>
      </dgm:t>
    </dgm:pt>
    <dgm:pt modelId="{91F7DAA6-3527-4738-82ED-182B12AB11B8}" type="sibTrans" cxnId="{CD4C112D-7264-4117-A383-04C11C61C986}">
      <dgm:prSet/>
      <dgm:spPr/>
      <dgm:t>
        <a:bodyPr/>
        <a:lstStyle/>
        <a:p>
          <a:endParaRPr lang="zh-CN" altLang="en-US" b="1"/>
        </a:p>
      </dgm:t>
    </dgm:pt>
    <dgm:pt modelId="{C939D9A3-DA58-46D2-AC37-636C834DB1C6}">
      <dgm:prSet phldrT="[文本]" custT="1"/>
      <dgm:spPr>
        <a:solidFill>
          <a:srgbClr val="42A8D0"/>
        </a:solidFill>
      </dgm:spPr>
      <dgm:t>
        <a:bodyPr/>
        <a:lstStyle/>
        <a:p>
          <a:r>
            <a:rPr lang="zh-CN" altLang="en-US" sz="1400" b="0" i="0" dirty="0">
              <a:latin typeface="HYQIHEI-40S ULTRALIGHT" pitchFamily="18" charset="-122"/>
              <a:ea typeface="HYQIHEI-40S ULTRALIGHT" pitchFamily="18" charset="-122"/>
            </a:rPr>
            <a:t>黑色工裤</a:t>
          </a:r>
        </a:p>
      </dgm:t>
    </dgm:pt>
    <dgm:pt modelId="{5AA8F701-D525-4734-80EF-45A993D663DE}" type="parTrans" cxnId="{DCF310B5-5ED0-481D-981C-4E76D6F6FBC4}">
      <dgm:prSet/>
      <dgm:spPr/>
      <dgm:t>
        <a:bodyPr/>
        <a:lstStyle/>
        <a:p>
          <a:endParaRPr lang="zh-CN" altLang="en-US" b="1"/>
        </a:p>
      </dgm:t>
    </dgm:pt>
    <dgm:pt modelId="{CBAAFE4C-2694-4273-BC61-25E275E85345}" type="sibTrans" cxnId="{DCF310B5-5ED0-481D-981C-4E76D6F6FBC4}">
      <dgm:prSet/>
      <dgm:spPr/>
      <dgm:t>
        <a:bodyPr/>
        <a:lstStyle/>
        <a:p>
          <a:endParaRPr lang="zh-CN" altLang="en-US" b="1"/>
        </a:p>
      </dgm:t>
    </dgm:pt>
    <dgm:pt modelId="{DC45CA12-9680-4D4D-BDB7-8C641F7CB12F}">
      <dgm:prSet phldrT="[文本]" custT="1"/>
      <dgm:spPr>
        <a:solidFill>
          <a:srgbClr val="42A8D0"/>
        </a:solidFill>
      </dgm:spPr>
      <dgm:t>
        <a:bodyPr/>
        <a:lstStyle/>
        <a:p>
          <a:r>
            <a:rPr lang="zh-CN" altLang="en-US" sz="1400" b="0" i="0" dirty="0">
              <a:latin typeface="HYQIHEI-40S ULTRALIGHT" pitchFamily="18" charset="-122"/>
              <a:ea typeface="HYQIHEI-40S ULTRALIGHT" pitchFamily="18" charset="-122"/>
            </a:rPr>
            <a:t>黑色短发</a:t>
          </a:r>
        </a:p>
      </dgm:t>
    </dgm:pt>
    <dgm:pt modelId="{F65F41E9-1670-4CE1-9ECB-285842F2D1F0}" type="parTrans" cxnId="{DFEDB3EC-D842-42D6-AEC7-4518A582C3D6}">
      <dgm:prSet/>
      <dgm:spPr/>
      <dgm:t>
        <a:bodyPr/>
        <a:lstStyle/>
        <a:p>
          <a:endParaRPr lang="zh-CN" altLang="en-US"/>
        </a:p>
      </dgm:t>
    </dgm:pt>
    <dgm:pt modelId="{56B7C9A1-9F2B-4754-87FF-C75290F61E76}" type="sibTrans" cxnId="{DFEDB3EC-D842-42D6-AEC7-4518A582C3D6}">
      <dgm:prSet/>
      <dgm:spPr/>
      <dgm:t>
        <a:bodyPr/>
        <a:lstStyle/>
        <a:p>
          <a:endParaRPr lang="zh-CN" altLang="en-US"/>
        </a:p>
      </dgm:t>
    </dgm:pt>
    <dgm:pt modelId="{75D42A89-F3AC-4A46-97BF-35BA77627FFA}">
      <dgm:prSet phldrT="[文本]" custT="1"/>
      <dgm:spPr>
        <a:solidFill>
          <a:srgbClr val="42A8D0"/>
        </a:solidFill>
      </dgm:spPr>
      <dgm:t>
        <a:bodyPr/>
        <a:lstStyle/>
        <a:p>
          <a:r>
            <a:rPr lang="zh-CN" altLang="en-US" sz="1400" b="0" i="0" dirty="0">
              <a:latin typeface="HYQIHEI-40S ULTRALIGHT" pitchFamily="18" charset="-122"/>
              <a:ea typeface="HYQIHEI-40S ULTRALIGHT" pitchFamily="18" charset="-122"/>
            </a:rPr>
            <a:t>黑皮鞋</a:t>
          </a:r>
        </a:p>
      </dgm:t>
    </dgm:pt>
    <dgm:pt modelId="{DA22CEEF-84F2-41A8-AA33-4420AACB045D}" type="parTrans" cxnId="{3CFC695F-E858-40AB-A17B-8C0630E3223B}">
      <dgm:prSet/>
      <dgm:spPr/>
      <dgm:t>
        <a:bodyPr/>
        <a:lstStyle/>
        <a:p>
          <a:endParaRPr lang="zh-CN" altLang="en-US"/>
        </a:p>
      </dgm:t>
    </dgm:pt>
    <dgm:pt modelId="{D19774D5-F48D-4AF3-AB10-B95C6397670B}" type="sibTrans" cxnId="{3CFC695F-E858-40AB-A17B-8C0630E3223B}">
      <dgm:prSet/>
      <dgm:spPr/>
      <dgm:t>
        <a:bodyPr/>
        <a:lstStyle/>
        <a:p>
          <a:endParaRPr lang="zh-CN" altLang="en-US"/>
        </a:p>
      </dgm:t>
    </dgm:pt>
    <dgm:pt modelId="{0DF132E1-B5F3-4016-961B-B4DDACAB12A7}" type="pres">
      <dgm:prSet presAssocID="{88A502BF-039D-4C0A-9FDC-BCC605EDEFF9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23BC60-B051-46AC-8847-1F2B920A1F04}" type="pres">
      <dgm:prSet presAssocID="{DC45CA12-9680-4D4D-BDB7-8C641F7CB12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AD7867-3E3F-4598-9E7F-AAF7185BD392}" type="pres">
      <dgm:prSet presAssocID="{56B7C9A1-9F2B-4754-87FF-C75290F61E76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BC3DECD1-F625-467D-BEB9-C7A0327748B7}" type="pres">
      <dgm:prSet presAssocID="{56B7C9A1-9F2B-4754-87FF-C75290F61E76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4D92EC3B-75AC-40AF-8FD4-86F0BC6D39B6}" type="pres">
      <dgm:prSet presAssocID="{7B32764B-396A-4111-9CE9-BC0570342FE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0367BC-ABCA-4469-950B-4153EDC08FCC}" type="pres">
      <dgm:prSet presAssocID="{D4B716AA-7CCD-4F47-88C5-40A7DE0E89E6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15D1A1EE-DA0B-440C-A7C6-3E17982EB94E}" type="pres">
      <dgm:prSet presAssocID="{D4B716AA-7CCD-4F47-88C5-40A7DE0E89E6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58D29D77-5676-4E33-9301-BDC267036913}" type="pres">
      <dgm:prSet presAssocID="{7A40EEDD-9100-46CE-B34C-D4160717D96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853D2C-CD02-4950-AEBF-5549DCBFAFCA}" type="pres">
      <dgm:prSet presAssocID="{91F7DAA6-3527-4738-82ED-182B12AB11B8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5D794BD2-7934-41B8-83CE-BA7B9147E9F0}" type="pres">
      <dgm:prSet presAssocID="{91F7DAA6-3527-4738-82ED-182B12AB11B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21280518-72A6-4D06-8505-A718F3946FE5}" type="pres">
      <dgm:prSet presAssocID="{C939D9A3-DA58-46D2-AC37-636C834DB1C6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545BC9-1432-4CC3-9E32-717205B1282E}" type="pres">
      <dgm:prSet presAssocID="{CBAAFE4C-2694-4273-BC61-25E275E85345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46D57819-DD81-45F9-BC0C-28F8DC7A7584}" type="pres">
      <dgm:prSet presAssocID="{CBAAFE4C-2694-4273-BC61-25E275E85345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EE3604C5-B5B4-4105-965E-8E4144106FAF}" type="pres">
      <dgm:prSet presAssocID="{75D42A89-F3AC-4A46-97BF-35BA77627FF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B5A3356-CA6D-1044-9F19-D61EBB40B24D}" type="presOf" srcId="{DC45CA12-9680-4D4D-BDB7-8C641F7CB12F}" destId="{C723BC60-B051-46AC-8847-1F2B920A1F04}" srcOrd="0" destOrd="0" presId="urn:microsoft.com/office/officeart/2005/8/layout/process2"/>
    <dgm:cxn modelId="{DCF310B5-5ED0-481D-981C-4E76D6F6FBC4}" srcId="{88A502BF-039D-4C0A-9FDC-BCC605EDEFF9}" destId="{C939D9A3-DA58-46D2-AC37-636C834DB1C6}" srcOrd="3" destOrd="0" parTransId="{5AA8F701-D525-4734-80EF-45A993D663DE}" sibTransId="{CBAAFE4C-2694-4273-BC61-25E275E85345}"/>
    <dgm:cxn modelId="{CD4C112D-7264-4117-A383-04C11C61C986}" srcId="{88A502BF-039D-4C0A-9FDC-BCC605EDEFF9}" destId="{7A40EEDD-9100-46CE-B34C-D4160717D968}" srcOrd="2" destOrd="0" parTransId="{DDFEC835-12F0-4258-8D45-779C0D631683}" sibTransId="{91F7DAA6-3527-4738-82ED-182B12AB11B8}"/>
    <dgm:cxn modelId="{7860D012-8FEB-F147-B470-597716BB2D01}" type="presOf" srcId="{75D42A89-F3AC-4A46-97BF-35BA77627FFA}" destId="{EE3604C5-B5B4-4105-965E-8E4144106FAF}" srcOrd="0" destOrd="0" presId="urn:microsoft.com/office/officeart/2005/8/layout/process2"/>
    <dgm:cxn modelId="{F25AC0D7-213F-A94D-875B-39049BC1073A}" type="presOf" srcId="{D4B716AA-7CCD-4F47-88C5-40A7DE0E89E6}" destId="{BC0367BC-ABCA-4469-950B-4153EDC08FCC}" srcOrd="0" destOrd="0" presId="urn:microsoft.com/office/officeart/2005/8/layout/process2"/>
    <dgm:cxn modelId="{498ECF41-7524-3C47-9F5E-66FAFDE1A868}" type="presOf" srcId="{7B32764B-396A-4111-9CE9-BC0570342FEE}" destId="{4D92EC3B-75AC-40AF-8FD4-86F0BC6D39B6}" srcOrd="0" destOrd="0" presId="urn:microsoft.com/office/officeart/2005/8/layout/process2"/>
    <dgm:cxn modelId="{C4559B0D-D8B8-9045-8C40-4CDE8D1E9FE4}" type="presOf" srcId="{56B7C9A1-9F2B-4754-87FF-C75290F61E76}" destId="{BC3DECD1-F625-467D-BEB9-C7A0327748B7}" srcOrd="1" destOrd="0" presId="urn:microsoft.com/office/officeart/2005/8/layout/process2"/>
    <dgm:cxn modelId="{D8355900-9E32-2C44-A993-83B1FC49E0F1}" type="presOf" srcId="{C939D9A3-DA58-46D2-AC37-636C834DB1C6}" destId="{21280518-72A6-4D06-8505-A718F3946FE5}" srcOrd="0" destOrd="0" presId="urn:microsoft.com/office/officeart/2005/8/layout/process2"/>
    <dgm:cxn modelId="{3CFC695F-E858-40AB-A17B-8C0630E3223B}" srcId="{88A502BF-039D-4C0A-9FDC-BCC605EDEFF9}" destId="{75D42A89-F3AC-4A46-97BF-35BA77627FFA}" srcOrd="4" destOrd="0" parTransId="{DA22CEEF-84F2-41A8-AA33-4420AACB045D}" sibTransId="{D19774D5-F48D-4AF3-AB10-B95C6397670B}"/>
    <dgm:cxn modelId="{1588DE60-3A6F-C542-BC57-F2D9FE9DE92C}" type="presOf" srcId="{7A40EEDD-9100-46CE-B34C-D4160717D968}" destId="{58D29D77-5676-4E33-9301-BDC267036913}" srcOrd="0" destOrd="0" presId="urn:microsoft.com/office/officeart/2005/8/layout/process2"/>
    <dgm:cxn modelId="{FEC78F59-2D38-E145-9106-A15086168E38}" type="presOf" srcId="{56B7C9A1-9F2B-4754-87FF-C75290F61E76}" destId="{D8AD7867-3E3F-4598-9E7F-AAF7185BD392}" srcOrd="0" destOrd="0" presId="urn:microsoft.com/office/officeart/2005/8/layout/process2"/>
    <dgm:cxn modelId="{D05F99F4-D720-5E45-A5FF-FB4899CB664A}" type="presOf" srcId="{CBAAFE4C-2694-4273-BC61-25E275E85345}" destId="{46D57819-DD81-45F9-BC0C-28F8DC7A7584}" srcOrd="1" destOrd="0" presId="urn:microsoft.com/office/officeart/2005/8/layout/process2"/>
    <dgm:cxn modelId="{3E87434E-1F7B-45DC-994C-60567E56E9EF}" srcId="{88A502BF-039D-4C0A-9FDC-BCC605EDEFF9}" destId="{7B32764B-396A-4111-9CE9-BC0570342FEE}" srcOrd="1" destOrd="0" parTransId="{DA39B528-8F99-471D-8040-037EE914887B}" sibTransId="{D4B716AA-7CCD-4F47-88C5-40A7DE0E89E6}"/>
    <dgm:cxn modelId="{DFEDB3EC-D842-42D6-AEC7-4518A582C3D6}" srcId="{88A502BF-039D-4C0A-9FDC-BCC605EDEFF9}" destId="{DC45CA12-9680-4D4D-BDB7-8C641F7CB12F}" srcOrd="0" destOrd="0" parTransId="{F65F41E9-1670-4CE1-9ECB-285842F2D1F0}" sibTransId="{56B7C9A1-9F2B-4754-87FF-C75290F61E76}"/>
    <dgm:cxn modelId="{3FD1B972-E4DF-A740-83C5-5F278817BC86}" type="presOf" srcId="{91F7DAA6-3527-4738-82ED-182B12AB11B8}" destId="{5D794BD2-7934-41B8-83CE-BA7B9147E9F0}" srcOrd="1" destOrd="0" presId="urn:microsoft.com/office/officeart/2005/8/layout/process2"/>
    <dgm:cxn modelId="{BD1E359D-F6A6-5646-BD0C-694B7FFA5EDC}" type="presOf" srcId="{CBAAFE4C-2694-4273-BC61-25E275E85345}" destId="{FC545BC9-1432-4CC3-9E32-717205B1282E}" srcOrd="0" destOrd="0" presId="urn:microsoft.com/office/officeart/2005/8/layout/process2"/>
    <dgm:cxn modelId="{E95D90B9-0103-DD46-9F49-1177CED5EB4B}" type="presOf" srcId="{88A502BF-039D-4C0A-9FDC-BCC605EDEFF9}" destId="{0DF132E1-B5F3-4016-961B-B4DDACAB12A7}" srcOrd="0" destOrd="0" presId="urn:microsoft.com/office/officeart/2005/8/layout/process2"/>
    <dgm:cxn modelId="{3EA4AF91-76E9-0D46-897D-964BB0760971}" type="presOf" srcId="{91F7DAA6-3527-4738-82ED-182B12AB11B8}" destId="{B7853D2C-CD02-4950-AEBF-5549DCBFAFCA}" srcOrd="0" destOrd="0" presId="urn:microsoft.com/office/officeart/2005/8/layout/process2"/>
    <dgm:cxn modelId="{7AF0DDF1-524A-3E45-98B7-EB15B1D53F7C}" type="presOf" srcId="{D4B716AA-7CCD-4F47-88C5-40A7DE0E89E6}" destId="{15D1A1EE-DA0B-440C-A7C6-3E17982EB94E}" srcOrd="1" destOrd="0" presId="urn:microsoft.com/office/officeart/2005/8/layout/process2"/>
    <dgm:cxn modelId="{012F123D-F0EB-6B44-96B9-26C4B9F6CE0C}" type="presParOf" srcId="{0DF132E1-B5F3-4016-961B-B4DDACAB12A7}" destId="{C723BC60-B051-46AC-8847-1F2B920A1F04}" srcOrd="0" destOrd="0" presId="urn:microsoft.com/office/officeart/2005/8/layout/process2"/>
    <dgm:cxn modelId="{03A105DD-6DC6-054C-AE84-97AB3DABB3CA}" type="presParOf" srcId="{0DF132E1-B5F3-4016-961B-B4DDACAB12A7}" destId="{D8AD7867-3E3F-4598-9E7F-AAF7185BD392}" srcOrd="1" destOrd="0" presId="urn:microsoft.com/office/officeart/2005/8/layout/process2"/>
    <dgm:cxn modelId="{B055D438-79FD-4340-9AA1-3A5ABDADBFED}" type="presParOf" srcId="{D8AD7867-3E3F-4598-9E7F-AAF7185BD392}" destId="{BC3DECD1-F625-467D-BEB9-C7A0327748B7}" srcOrd="0" destOrd="0" presId="urn:microsoft.com/office/officeart/2005/8/layout/process2"/>
    <dgm:cxn modelId="{FCCBD146-D547-574A-A95D-A20022F618DD}" type="presParOf" srcId="{0DF132E1-B5F3-4016-961B-B4DDACAB12A7}" destId="{4D92EC3B-75AC-40AF-8FD4-86F0BC6D39B6}" srcOrd="2" destOrd="0" presId="urn:microsoft.com/office/officeart/2005/8/layout/process2"/>
    <dgm:cxn modelId="{E3CBB1E8-9A35-3940-82A3-6218334B211B}" type="presParOf" srcId="{0DF132E1-B5F3-4016-961B-B4DDACAB12A7}" destId="{BC0367BC-ABCA-4469-950B-4153EDC08FCC}" srcOrd="3" destOrd="0" presId="urn:microsoft.com/office/officeart/2005/8/layout/process2"/>
    <dgm:cxn modelId="{EE4D9574-4BBB-F14A-951B-C24D3CBB84D9}" type="presParOf" srcId="{BC0367BC-ABCA-4469-950B-4153EDC08FCC}" destId="{15D1A1EE-DA0B-440C-A7C6-3E17982EB94E}" srcOrd="0" destOrd="0" presId="urn:microsoft.com/office/officeart/2005/8/layout/process2"/>
    <dgm:cxn modelId="{8823F23A-919D-C741-8A23-C078704DB12C}" type="presParOf" srcId="{0DF132E1-B5F3-4016-961B-B4DDACAB12A7}" destId="{58D29D77-5676-4E33-9301-BDC267036913}" srcOrd="4" destOrd="0" presId="urn:microsoft.com/office/officeart/2005/8/layout/process2"/>
    <dgm:cxn modelId="{5C668B46-D685-1347-9286-CC89A9CCD4AB}" type="presParOf" srcId="{0DF132E1-B5F3-4016-961B-B4DDACAB12A7}" destId="{B7853D2C-CD02-4950-AEBF-5549DCBFAFCA}" srcOrd="5" destOrd="0" presId="urn:microsoft.com/office/officeart/2005/8/layout/process2"/>
    <dgm:cxn modelId="{921CA261-AC1F-DA44-A47A-A8A5D8A779D7}" type="presParOf" srcId="{B7853D2C-CD02-4950-AEBF-5549DCBFAFCA}" destId="{5D794BD2-7934-41B8-83CE-BA7B9147E9F0}" srcOrd="0" destOrd="0" presId="urn:microsoft.com/office/officeart/2005/8/layout/process2"/>
    <dgm:cxn modelId="{14C34602-0B06-7A40-993F-B541CD281249}" type="presParOf" srcId="{0DF132E1-B5F3-4016-961B-B4DDACAB12A7}" destId="{21280518-72A6-4D06-8505-A718F3946FE5}" srcOrd="6" destOrd="0" presId="urn:microsoft.com/office/officeart/2005/8/layout/process2"/>
    <dgm:cxn modelId="{014F9942-A7A6-6A4B-94DA-E4439E189A00}" type="presParOf" srcId="{0DF132E1-B5F3-4016-961B-B4DDACAB12A7}" destId="{FC545BC9-1432-4CC3-9E32-717205B1282E}" srcOrd="7" destOrd="0" presId="urn:microsoft.com/office/officeart/2005/8/layout/process2"/>
    <dgm:cxn modelId="{FDA6BF68-C278-CC41-8DCA-7B996B4F6F18}" type="presParOf" srcId="{FC545BC9-1432-4CC3-9E32-717205B1282E}" destId="{46D57819-DD81-45F9-BC0C-28F8DC7A7584}" srcOrd="0" destOrd="0" presId="urn:microsoft.com/office/officeart/2005/8/layout/process2"/>
    <dgm:cxn modelId="{54323E4C-468B-E042-91E5-F1AF6B8EB7CE}" type="presParOf" srcId="{0DF132E1-B5F3-4016-961B-B4DDACAB12A7}" destId="{EE3604C5-B5B4-4105-965E-8E4144106FAF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3BC60-B051-46AC-8847-1F2B920A1F04}">
      <dsp:nvSpPr>
        <dsp:cNvPr id="0" name=""/>
        <dsp:cNvSpPr/>
      </dsp:nvSpPr>
      <dsp:spPr>
        <a:xfrm>
          <a:off x="1495641" y="522"/>
          <a:ext cx="1100520" cy="611400"/>
        </a:xfrm>
        <a:prstGeom prst="roundRect">
          <a:avLst>
            <a:gd name="adj" fmla="val 10000"/>
          </a:avLst>
        </a:prstGeom>
        <a:solidFill>
          <a:srgbClr val="42A8D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>
              <a:latin typeface="HYQIHEI-40S ULTRALIGHT" pitchFamily="18" charset="-122"/>
              <a:ea typeface="HYQIHEI-40S ULTRALIGHT" pitchFamily="18" charset="-122"/>
            </a:rPr>
            <a:t>黑色短发</a:t>
          </a:r>
        </a:p>
      </dsp:txBody>
      <dsp:txXfrm>
        <a:off x="1513548" y="18429"/>
        <a:ext cx="1064706" cy="575586"/>
      </dsp:txXfrm>
    </dsp:sp>
    <dsp:sp modelId="{D8AD7867-3E3F-4598-9E7F-AAF7185BD392}">
      <dsp:nvSpPr>
        <dsp:cNvPr id="0" name=""/>
        <dsp:cNvSpPr/>
      </dsp:nvSpPr>
      <dsp:spPr>
        <a:xfrm rot="5400000">
          <a:off x="1931264" y="627207"/>
          <a:ext cx="229275" cy="275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kern="1200"/>
        </a:p>
      </dsp:txBody>
      <dsp:txXfrm rot="-5400000">
        <a:off x="1963363" y="650134"/>
        <a:ext cx="165078" cy="160493"/>
      </dsp:txXfrm>
    </dsp:sp>
    <dsp:sp modelId="{4D92EC3B-75AC-40AF-8FD4-86F0BC6D39B6}">
      <dsp:nvSpPr>
        <dsp:cNvPr id="0" name=""/>
        <dsp:cNvSpPr/>
      </dsp:nvSpPr>
      <dsp:spPr>
        <a:xfrm>
          <a:off x="1495641" y="917623"/>
          <a:ext cx="1100520" cy="611400"/>
        </a:xfrm>
        <a:prstGeom prst="roundRect">
          <a:avLst>
            <a:gd name="adj" fmla="val 10000"/>
          </a:avLst>
        </a:prstGeom>
        <a:solidFill>
          <a:srgbClr val="42A8D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>
              <a:latin typeface="HYQIHEI-55S BOOK" pitchFamily="18" charset="-122"/>
              <a:ea typeface="HYQIHEI-55S BOOK" pitchFamily="18" charset="-122"/>
            </a:rPr>
            <a:t>工作服上衣</a:t>
          </a:r>
        </a:p>
      </dsp:txBody>
      <dsp:txXfrm>
        <a:off x="1513548" y="935530"/>
        <a:ext cx="1064706" cy="575586"/>
      </dsp:txXfrm>
    </dsp:sp>
    <dsp:sp modelId="{BC0367BC-ABCA-4469-950B-4153EDC08FCC}">
      <dsp:nvSpPr>
        <dsp:cNvPr id="0" name=""/>
        <dsp:cNvSpPr/>
      </dsp:nvSpPr>
      <dsp:spPr>
        <a:xfrm rot="5400000">
          <a:off x="1931264" y="1544308"/>
          <a:ext cx="229275" cy="275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b="1" kern="1200">
            <a:latin typeface="微软雅黑" panose="020B0503020204020204" charset="-122"/>
            <a:ea typeface="微软雅黑" panose="020B0503020204020204" charset="-122"/>
          </a:endParaRPr>
        </a:p>
      </dsp:txBody>
      <dsp:txXfrm rot="-5400000">
        <a:off x="1963363" y="1567235"/>
        <a:ext cx="165078" cy="160493"/>
      </dsp:txXfrm>
    </dsp:sp>
    <dsp:sp modelId="{58D29D77-5676-4E33-9301-BDC267036913}">
      <dsp:nvSpPr>
        <dsp:cNvPr id="0" name=""/>
        <dsp:cNvSpPr/>
      </dsp:nvSpPr>
      <dsp:spPr>
        <a:xfrm>
          <a:off x="1495641" y="1834723"/>
          <a:ext cx="1100520" cy="611400"/>
        </a:xfrm>
        <a:prstGeom prst="roundRect">
          <a:avLst>
            <a:gd name="adj" fmla="val 10000"/>
          </a:avLst>
        </a:prstGeom>
        <a:solidFill>
          <a:srgbClr val="42A8D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>
              <a:latin typeface="HYQIHEI-40S ULTRALIGHT" pitchFamily="18" charset="-122"/>
              <a:ea typeface="HYQIHEI-40S ULTRALIGHT" pitchFamily="18" charset="-122"/>
            </a:rPr>
            <a:t>黑皮带</a:t>
          </a:r>
        </a:p>
      </dsp:txBody>
      <dsp:txXfrm>
        <a:off x="1513548" y="1852630"/>
        <a:ext cx="1064706" cy="575586"/>
      </dsp:txXfrm>
    </dsp:sp>
    <dsp:sp modelId="{B7853D2C-CD02-4950-AEBF-5549DCBFAFCA}">
      <dsp:nvSpPr>
        <dsp:cNvPr id="0" name=""/>
        <dsp:cNvSpPr/>
      </dsp:nvSpPr>
      <dsp:spPr>
        <a:xfrm rot="5400000">
          <a:off x="1931264" y="2461409"/>
          <a:ext cx="229275" cy="275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/>
        </a:p>
      </dsp:txBody>
      <dsp:txXfrm rot="-5400000">
        <a:off x="1963363" y="2484336"/>
        <a:ext cx="165078" cy="160493"/>
      </dsp:txXfrm>
    </dsp:sp>
    <dsp:sp modelId="{21280518-72A6-4D06-8505-A718F3946FE5}">
      <dsp:nvSpPr>
        <dsp:cNvPr id="0" name=""/>
        <dsp:cNvSpPr/>
      </dsp:nvSpPr>
      <dsp:spPr>
        <a:xfrm>
          <a:off x="1495641" y="2751824"/>
          <a:ext cx="1100520" cy="611400"/>
        </a:xfrm>
        <a:prstGeom prst="roundRect">
          <a:avLst>
            <a:gd name="adj" fmla="val 10000"/>
          </a:avLst>
        </a:prstGeom>
        <a:solidFill>
          <a:srgbClr val="42A8D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>
              <a:latin typeface="HYQIHEI-40S ULTRALIGHT" pitchFamily="18" charset="-122"/>
              <a:ea typeface="HYQIHEI-40S ULTRALIGHT" pitchFamily="18" charset="-122"/>
            </a:rPr>
            <a:t>黑色工裤</a:t>
          </a:r>
        </a:p>
      </dsp:txBody>
      <dsp:txXfrm>
        <a:off x="1513548" y="2769731"/>
        <a:ext cx="1064706" cy="575586"/>
      </dsp:txXfrm>
    </dsp:sp>
    <dsp:sp modelId="{FC545BC9-1432-4CC3-9E32-717205B1282E}">
      <dsp:nvSpPr>
        <dsp:cNvPr id="0" name=""/>
        <dsp:cNvSpPr/>
      </dsp:nvSpPr>
      <dsp:spPr>
        <a:xfrm rot="5400000">
          <a:off x="1931264" y="3378509"/>
          <a:ext cx="229275" cy="2751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/>
        </a:p>
      </dsp:txBody>
      <dsp:txXfrm rot="-5400000">
        <a:off x="1963363" y="3401436"/>
        <a:ext cx="165078" cy="160493"/>
      </dsp:txXfrm>
    </dsp:sp>
    <dsp:sp modelId="{EE3604C5-B5B4-4105-965E-8E4144106FAF}">
      <dsp:nvSpPr>
        <dsp:cNvPr id="0" name=""/>
        <dsp:cNvSpPr/>
      </dsp:nvSpPr>
      <dsp:spPr>
        <a:xfrm>
          <a:off x="1495641" y="3668925"/>
          <a:ext cx="1100520" cy="611400"/>
        </a:xfrm>
        <a:prstGeom prst="roundRect">
          <a:avLst>
            <a:gd name="adj" fmla="val 10000"/>
          </a:avLst>
        </a:prstGeom>
        <a:solidFill>
          <a:srgbClr val="42A8D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 dirty="0">
              <a:latin typeface="HYQIHEI-40S ULTRALIGHT" pitchFamily="18" charset="-122"/>
              <a:ea typeface="HYQIHEI-40S ULTRALIGHT" pitchFamily="18" charset="-122"/>
            </a:rPr>
            <a:t>黑皮鞋</a:t>
          </a:r>
        </a:p>
      </dsp:txBody>
      <dsp:txXfrm>
        <a:off x="1513548" y="3686832"/>
        <a:ext cx="1064706" cy="575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6333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385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1128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4284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3548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177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974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9222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5955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5845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1461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8176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337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7084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空间本身就是品牌，观展就是体验品牌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401FA14B-CE3C-704E-97B9-2A62C2B8883A}" type="slidenum">
              <a:rPr kumimoji="1" lang="zh-CN" altLang="en-US" smtClean="0">
                <a:solidFill>
                  <a:prstClr val="black"/>
                </a:solidFill>
                <a:latin typeface="等线" panose="020F0502020204030204"/>
                <a:ea typeface="等线" charset="-122"/>
                <a:cs typeface=""/>
              </a:rPr>
              <a:pPr/>
              <a:t>50</a:t>
            </a:fld>
            <a:endParaRPr kumimoji="1" lang="zh-CN" altLang="en-US">
              <a:solidFill>
                <a:prstClr val="black"/>
              </a:solidFill>
              <a:latin typeface="等线" panose="020F0502020204030204"/>
              <a:ea typeface="等线" charset="-122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932126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436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1100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255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D82DF-D48F-2842-BF8C-E9AF27A7539B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485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854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96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005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019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0887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2516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8245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40554-731A-3C46-966F-1427D97D4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1051696"/>
            <a:ext cx="8572500" cy="2237270"/>
          </a:xfrm>
        </p:spPr>
        <p:txBody>
          <a:bodyPr anchor="b"/>
          <a:lstStyle>
            <a:lvl1pPr algn="ctr">
              <a:defRPr sz="5622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6708D56-37F1-6241-AB05-BB64F4724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750" y="3375243"/>
            <a:ext cx="8572500" cy="1551510"/>
          </a:xfrm>
        </p:spPr>
        <p:txBody>
          <a:bodyPr/>
          <a:lstStyle>
            <a:lvl1pPr marL="0" indent="0" algn="ctr">
              <a:buNone/>
              <a:defRPr sz="2249"/>
            </a:lvl1pPr>
            <a:lvl2pPr marL="428396" indent="0" algn="ctr">
              <a:buNone/>
              <a:defRPr sz="1874"/>
            </a:lvl2pPr>
            <a:lvl3pPr marL="856793" indent="0" algn="ctr">
              <a:buNone/>
              <a:defRPr sz="1687"/>
            </a:lvl3pPr>
            <a:lvl4pPr marL="1285189" indent="0" algn="ctr">
              <a:buNone/>
              <a:defRPr sz="1499"/>
            </a:lvl4pPr>
            <a:lvl5pPr marL="1713586" indent="0" algn="ctr">
              <a:buNone/>
              <a:defRPr sz="1499"/>
            </a:lvl5pPr>
            <a:lvl6pPr marL="2141982" indent="0" algn="ctr">
              <a:buNone/>
              <a:defRPr sz="1499"/>
            </a:lvl6pPr>
            <a:lvl7pPr marL="2570378" indent="0" algn="ctr">
              <a:buNone/>
              <a:defRPr sz="1499"/>
            </a:lvl7pPr>
            <a:lvl8pPr marL="2998775" indent="0" algn="ctr">
              <a:buNone/>
              <a:defRPr sz="1499"/>
            </a:lvl8pPr>
            <a:lvl9pPr marL="3427171" indent="0" algn="ctr">
              <a:buNone/>
              <a:defRPr sz="1499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A9399D-EA54-7D4D-AFF8-7C15C39BB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0BA5-7047-374E-B707-D99ACFD86660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CCF97A-6D0F-354D-AAF1-5C1B3C20D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8F7918-66BF-CA4B-B41C-DB154C92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82194" y="6128690"/>
            <a:ext cx="259662" cy="217342"/>
          </a:xfrm>
        </p:spPr>
        <p:txBody>
          <a:bodyPr/>
          <a:lstStyle/>
          <a:p>
            <a:fld id="{5470B46D-5FAA-5342-BAE4-CA7597FCC7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28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一般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7"/>
          <p:cNvSpPr>
            <a:spLocks noGrp="1"/>
          </p:cNvSpPr>
          <p:nvPr>
            <p:ph type="title" hasCustomPrompt="1"/>
          </p:nvPr>
        </p:nvSpPr>
        <p:spPr>
          <a:xfrm>
            <a:off x="504327" y="337678"/>
            <a:ext cx="9858375" cy="40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624" dirty="0">
                <a:solidFill>
                  <a:srgbClr val="283741"/>
                </a:solidFill>
                <a:latin typeface="HYQiHei-55S" panose="00020600040101010101" pitchFamily="18" charset="-122"/>
                <a:ea typeface="HYQiHei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一般标题</a:t>
            </a:r>
            <a:r>
              <a:rPr lang="en-US" altLang="zh-CN" dirty="0"/>
              <a:t>+</a:t>
            </a:r>
            <a:r>
              <a:rPr lang="zh-CN" altLang="en-US" dirty="0"/>
              <a:t>项目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09" y="1371951"/>
            <a:ext cx="10452300" cy="45533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37"/>
              </a:spcAft>
              <a:buNone/>
              <a:defRPr sz="1499">
                <a:solidFill>
                  <a:srgbClr val="283741"/>
                </a:solidFill>
                <a:latin typeface="HYQiHei-40S" panose="00020600040101010101" pitchFamily="18" charset="-122"/>
                <a:ea typeface="HYQiHei-40S" panose="00020600040101010101" pitchFamily="18" charset="-122"/>
              </a:defRPr>
            </a:lvl1pPr>
            <a:lvl2pPr>
              <a:defRPr sz="1499">
                <a:latin typeface="HYQiHei-40S" panose="00020600040101010101" pitchFamily="18" charset="-122"/>
                <a:ea typeface="HYQiHei-40S" panose="00020600040101010101" pitchFamily="18" charset="-122"/>
              </a:defRPr>
            </a:lvl2pPr>
            <a:lvl3pPr>
              <a:defRPr sz="1499">
                <a:latin typeface="HYQiHei-40S" panose="00020600040101010101" pitchFamily="18" charset="-122"/>
                <a:ea typeface="HYQiHei-40S" panose="00020600040101010101" pitchFamily="18" charset="-122"/>
              </a:defRPr>
            </a:lvl3pPr>
            <a:lvl4pPr>
              <a:defRPr sz="1499">
                <a:latin typeface="HYQiHei-40S" panose="00020600040101010101" pitchFamily="18" charset="-122"/>
                <a:ea typeface="HYQiHei-40S" panose="00020600040101010101" pitchFamily="18" charset="-122"/>
              </a:defRPr>
            </a:lvl4pPr>
            <a:lvl5pPr>
              <a:defRPr sz="1499">
                <a:latin typeface="HYQiHei-40S" panose="00020600040101010101" pitchFamily="18" charset="-122"/>
                <a:ea typeface="HYQiHei-40S" panose="00020600040101010101" pitchFamily="18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33707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75087" y="2216341"/>
            <a:ext cx="1714500" cy="17136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3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783725" y="2216341"/>
            <a:ext cx="1714500" cy="17136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3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92363" y="2216341"/>
            <a:ext cx="1714500" cy="17136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3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001001" y="2216341"/>
            <a:ext cx="1714500" cy="171365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3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5608253" y="6128690"/>
            <a:ext cx="211596" cy="16927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03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91041" indent="-291041">
              <a:defRPr sz="2200"/>
            </a:lvl1pPr>
            <a:lvl2pPr marL="926041" indent="-291041">
              <a:defRPr sz="2200"/>
            </a:lvl2pPr>
            <a:lvl3pPr marL="1561041" indent="-291041">
              <a:defRPr sz="2200"/>
            </a:lvl3pPr>
            <a:lvl4pPr marL="2196041" indent="-291041">
              <a:defRPr sz="2200"/>
            </a:lvl4pPr>
            <a:lvl5pPr marL="2831041" indent="-291041">
              <a:defRPr sz="2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图像"/>
          <p:cNvSpPr>
            <a:spLocks noGrp="1"/>
          </p:cNvSpPr>
          <p:nvPr>
            <p:ph type="pic" sz="half" idx="21"/>
          </p:nvPr>
        </p:nvSpPr>
        <p:spPr>
          <a:xfrm>
            <a:off x="5137832" y="1475645"/>
            <a:ext cx="6533304" cy="435553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8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794196" y="1475645"/>
            <a:ext cx="4789900" cy="4355537"/>
          </a:xfrm>
          <a:prstGeom prst="rect">
            <a:avLst/>
          </a:prstGeom>
        </p:spPr>
        <p:txBody>
          <a:bodyPr/>
          <a:lstStyle>
            <a:lvl1pPr marL="235284" indent="-235284">
              <a:spcBef>
                <a:spcPts val="2100"/>
              </a:spcBef>
              <a:defRPr sz="1600"/>
            </a:lvl1pPr>
            <a:lvl2pPr marL="794084" indent="-235284">
              <a:spcBef>
                <a:spcPts val="2100"/>
              </a:spcBef>
              <a:defRPr sz="1600"/>
            </a:lvl2pPr>
            <a:lvl3pPr marL="1352884" indent="-235284">
              <a:spcBef>
                <a:spcPts val="2100"/>
              </a:spcBef>
              <a:defRPr sz="1600"/>
            </a:lvl3pPr>
            <a:lvl4pPr marL="1911684" indent="-235284">
              <a:spcBef>
                <a:spcPts val="2100"/>
              </a:spcBef>
              <a:defRPr sz="1600"/>
            </a:lvl4pPr>
            <a:lvl5pPr marL="2470484" indent="-235284">
              <a:spcBef>
                <a:spcPts val="2100"/>
              </a:spcBef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正文级别 1…"/>
          <p:cNvSpPr txBox="1">
            <a:spLocks noGrp="1"/>
          </p:cNvSpPr>
          <p:nvPr>
            <p:ph type="body" idx="1"/>
          </p:nvPr>
        </p:nvSpPr>
        <p:spPr>
          <a:xfrm>
            <a:off x="794196" y="833025"/>
            <a:ext cx="9841608" cy="4760150"/>
          </a:xfrm>
          <a:prstGeom prst="rect">
            <a:avLst/>
          </a:prstGeom>
        </p:spPr>
        <p:txBody>
          <a:bodyPr/>
          <a:lstStyle>
            <a:lvl1pPr marL="291041" indent="-291041">
              <a:defRPr sz="2200"/>
            </a:lvl1pPr>
            <a:lvl2pPr marL="926041" indent="-291041">
              <a:defRPr sz="2200"/>
            </a:lvl2pPr>
            <a:lvl3pPr marL="1561041" indent="-291041">
              <a:defRPr sz="2200"/>
            </a:lvl3pPr>
            <a:lvl4pPr marL="2196041" indent="-291041">
              <a:defRPr sz="2200"/>
            </a:lvl4pPr>
            <a:lvl5pPr marL="2831041" indent="-291041">
              <a:defRPr sz="2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图像"/>
          <p:cNvSpPr>
            <a:spLocks noGrp="1"/>
          </p:cNvSpPr>
          <p:nvPr>
            <p:ph type="pic" sz="quarter" idx="21"/>
          </p:nvPr>
        </p:nvSpPr>
        <p:spPr>
          <a:xfrm>
            <a:off x="7349820" y="3296402"/>
            <a:ext cx="3934000" cy="26240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quarter" idx="22"/>
          </p:nvPr>
        </p:nvSpPr>
        <p:spPr>
          <a:xfrm>
            <a:off x="7166845" y="529566"/>
            <a:ext cx="3903322" cy="260221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图像"/>
          <p:cNvSpPr>
            <a:spLocks noGrp="1"/>
          </p:cNvSpPr>
          <p:nvPr>
            <p:ph type="pic" idx="23"/>
          </p:nvPr>
        </p:nvSpPr>
        <p:spPr>
          <a:xfrm>
            <a:off x="-139983" y="529566"/>
            <a:ext cx="8059527" cy="53730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121456" y="4194880"/>
            <a:ext cx="9193038" cy="2794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400" i="1"/>
            </a:lvl1pPr>
          </a:lstStyle>
          <a:p>
            <a:r>
              <a:t>–Johnny Appleseed</a:t>
            </a:r>
          </a:p>
        </p:txBody>
      </p:sp>
      <p:sp>
        <p:nvSpPr>
          <p:cNvPr id="95" name="“在此键入引文。”"/>
          <p:cNvSpPr txBox="1">
            <a:spLocks noGrp="1"/>
          </p:cNvSpPr>
          <p:nvPr>
            <p:ph type="body" sz="quarter" idx="22"/>
          </p:nvPr>
        </p:nvSpPr>
        <p:spPr>
          <a:xfrm>
            <a:off x="1121456" y="2826243"/>
            <a:ext cx="9193038" cy="42860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图像"/>
          <p:cNvSpPr>
            <a:spLocks noGrp="1"/>
          </p:cNvSpPr>
          <p:nvPr>
            <p:ph type="pic" idx="21"/>
          </p:nvPr>
        </p:nvSpPr>
        <p:spPr>
          <a:xfrm>
            <a:off x="2822" y="-1"/>
            <a:ext cx="11424356" cy="76202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9DE5-B7BC-A147-AF50-0C6FDD757526}" type="datetimeFigureOut">
              <a:rPr kumimoji="1" lang="zh-CN" altLang="en-US" smtClean="0"/>
              <a:t>2021/7/6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1850" y="6128690"/>
            <a:ext cx="200350" cy="217342"/>
          </a:xfrm>
        </p:spPr>
        <p:txBody>
          <a:bodyPr/>
          <a:lstStyle/>
          <a:p>
            <a:fld id="{41C466B6-D146-A546-9A33-E1DC036157C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779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7"/>
          <p:cNvSpPr>
            <a:spLocks noGrp="1"/>
          </p:cNvSpPr>
          <p:nvPr>
            <p:ph type="title" hasCustomPrompt="1"/>
          </p:nvPr>
        </p:nvSpPr>
        <p:spPr>
          <a:xfrm>
            <a:off x="504327" y="337678"/>
            <a:ext cx="9858375" cy="40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624" dirty="0">
                <a:solidFill>
                  <a:srgbClr val="283741"/>
                </a:solidFill>
                <a:latin typeface="汉仪旗黑-55S" panose="00020600040101010101" pitchFamily="18" charset="-122"/>
                <a:ea typeface="汉仪旗黑-55S" panose="00020600040101010101" pitchFamily="18" charset="-122"/>
                <a:cs typeface="+mn-cs"/>
              </a:defRPr>
            </a:lvl1pPr>
          </a:lstStyle>
          <a:p>
            <a:pPr marL="0" lvl="0"/>
            <a:r>
              <a:rPr lang="zh-CN" altLang="en-US" dirty="0"/>
              <a:t>一般标题</a:t>
            </a:r>
            <a:r>
              <a:rPr lang="en-US" altLang="zh-CN" dirty="0"/>
              <a:t>+</a:t>
            </a:r>
            <a:r>
              <a:rPr lang="zh-CN" altLang="en-US" dirty="0"/>
              <a:t>项目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07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794196" y="166605"/>
            <a:ext cx="9841608" cy="10710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3800" tIns="23800" rIns="23800" bIns="23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794196" y="1475645"/>
            <a:ext cx="9841608" cy="435553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3800" tIns="23800" rIns="23800" bIns="23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604201" y="6128690"/>
            <a:ext cx="215648" cy="208650"/>
          </a:xfrm>
          <a:prstGeom prst="rect">
            <a:avLst/>
          </a:prstGeom>
          <a:ln w="3175">
            <a:miter lim="400000"/>
          </a:ln>
        </p:spPr>
        <p:txBody>
          <a:bodyPr wrap="none" lIns="23800" tIns="23800" rIns="23800" bIns="23800">
            <a:spAutoFit/>
          </a:bodyPr>
          <a:lstStyle>
            <a:lvl1pPr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2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transition spd="med"/>
  <p:txStyles>
    <p:titleStyle>
      <a:lvl1pPr marL="0" marR="0" indent="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293076" marR="0" indent="-293076" algn="l" defTabSz="386762" latinLnBrk="0">
        <a:lnSpc>
          <a:spcPct val="100000"/>
        </a:lnSpc>
        <a:spcBef>
          <a:spcPts val="270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28076" marR="0" indent="-293076" algn="l" defTabSz="386762" latinLnBrk="0">
        <a:lnSpc>
          <a:spcPct val="100000"/>
        </a:lnSpc>
        <a:spcBef>
          <a:spcPts val="270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63076" marR="0" indent="-293076" algn="l" defTabSz="386762" latinLnBrk="0">
        <a:lnSpc>
          <a:spcPct val="100000"/>
        </a:lnSpc>
        <a:spcBef>
          <a:spcPts val="270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198076" marR="0" indent="-293076" algn="l" defTabSz="386762" latinLnBrk="0">
        <a:lnSpc>
          <a:spcPct val="100000"/>
        </a:lnSpc>
        <a:spcBef>
          <a:spcPts val="270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833076" marR="0" indent="-293076" algn="l" defTabSz="386762" latinLnBrk="0">
        <a:lnSpc>
          <a:spcPct val="100000"/>
        </a:lnSpc>
        <a:spcBef>
          <a:spcPts val="270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468077" marR="0" indent="-293077" algn="l" defTabSz="386762" latinLnBrk="0">
        <a:lnSpc>
          <a:spcPct val="100000"/>
        </a:lnSpc>
        <a:spcBef>
          <a:spcPts val="270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103077" marR="0" indent="-293077" algn="l" defTabSz="386762" latinLnBrk="0">
        <a:lnSpc>
          <a:spcPct val="100000"/>
        </a:lnSpc>
        <a:spcBef>
          <a:spcPts val="270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738077" marR="0" indent="-293077" algn="l" defTabSz="386762" latinLnBrk="0">
        <a:lnSpc>
          <a:spcPct val="100000"/>
        </a:lnSpc>
        <a:spcBef>
          <a:spcPts val="270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373077" marR="0" indent="-293077" algn="l" defTabSz="386762" latinLnBrk="0">
        <a:lnSpc>
          <a:spcPct val="100000"/>
        </a:lnSpc>
        <a:spcBef>
          <a:spcPts val="270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38676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1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10" Type="http://schemas.openxmlformats.org/officeDocument/2006/relationships/image" Target="../media/image80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jpeg"/><Relationship Id="rId9" Type="http://schemas.openxmlformats.org/officeDocument/2006/relationships/image" Target="../media/image10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2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A895631-57AA-BA43-8447-491FC1A3A556}"/>
              </a:ext>
            </a:extLst>
          </p:cNvPr>
          <p:cNvSpPr/>
          <p:nvPr/>
        </p:nvSpPr>
        <p:spPr>
          <a:xfrm>
            <a:off x="-138896" y="-115747"/>
            <a:ext cx="11655706" cy="684063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081" t="21865" r="37491" b="13729"/>
          <a:stretch/>
        </p:blipFill>
        <p:spPr>
          <a:xfrm>
            <a:off x="-138896" y="-115747"/>
            <a:ext cx="5960165" cy="68567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6" b="12019"/>
          <a:stretch/>
        </p:blipFill>
        <p:spPr>
          <a:xfrm>
            <a:off x="5821269" y="-131898"/>
            <a:ext cx="6367665" cy="685167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38896" y="-170695"/>
            <a:ext cx="12327830" cy="6835525"/>
          </a:xfrm>
          <a:prstGeom prst="rect">
            <a:avLst/>
          </a:prstGeom>
          <a:solidFill>
            <a:schemeClr val="tx1">
              <a:alpha val="4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09F233-9AEE-714B-AF1C-F23F7D985283}"/>
              </a:ext>
            </a:extLst>
          </p:cNvPr>
          <p:cNvSpPr txBox="1"/>
          <p:nvPr/>
        </p:nvSpPr>
        <p:spPr>
          <a:xfrm>
            <a:off x="365612" y="1750299"/>
            <a:ext cx="4715018" cy="2217890"/>
          </a:xfrm>
          <a:prstGeom prst="rect">
            <a:avLst/>
          </a:prstGeom>
          <a:noFill/>
          <a:ln w="3175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defTabSz="386762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“</a:t>
            </a:r>
            <a:r>
              <a:rPr kumimoji="0" lang="en-US" altLang="zh-CN" sz="5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R</a:t>
            </a:r>
            <a:r>
              <a:rPr kumimoji="0" lang="zh-CN" altLang="en-US" sz="5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 </a:t>
            </a:r>
            <a:r>
              <a:rPr kumimoji="0" lang="en-US" altLang="zh-CN" sz="5400" b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SPACE</a:t>
            </a:r>
            <a:r>
              <a:rPr kumimoji="0" lang="zh-CN" altLang="en-US" sz="54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” </a:t>
            </a:r>
            <a:endParaRPr kumimoji="0" lang="en-US" altLang="zh-CN" sz="5400" b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  <a:p>
            <a:pPr marL="0" marR="0" indent="0" defTabSz="386762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000" b="1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城市异想空间</a:t>
            </a:r>
            <a:endParaRPr kumimoji="0" lang="en-US" altLang="zh-CN" sz="4000" b="1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09F233-9AEE-714B-AF1C-F23F7D985283}"/>
              </a:ext>
            </a:extLst>
          </p:cNvPr>
          <p:cNvSpPr txBox="1"/>
          <p:nvPr/>
        </p:nvSpPr>
        <p:spPr>
          <a:xfrm>
            <a:off x="4064858" y="1400440"/>
            <a:ext cx="3316965" cy="31104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9900" b="1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Neue"/>
              </a:rPr>
              <a:t>×</a:t>
            </a:r>
            <a:endParaRPr kumimoji="0" lang="en-US" altLang="zh-CN" sz="11500" b="1" i="1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Neue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02548" y="3541449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>
                <a:ln>
                  <a:solidFill>
                    <a:srgbClr val="C7FF00"/>
                  </a:solidFill>
                </a:ln>
                <a:solidFill>
                  <a:srgbClr val="FF5DAA"/>
                </a:solidFill>
                <a:effectLst>
                  <a:outerShdw blurRad="50800" dist="50800" dir="5400000" sx="3000" sy="3000" algn="ctr" rotWithShape="0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纷玩岛嘉年华</a:t>
            </a:r>
            <a:endParaRPr lang="zh-CN" altLang="en-US" sz="3600" dirty="0">
              <a:ln>
                <a:solidFill>
                  <a:srgbClr val="C7FF00"/>
                </a:solidFill>
              </a:ln>
              <a:solidFill>
                <a:srgbClr val="FF5DAA"/>
              </a:solidFill>
              <a:effectLst>
                <a:outerShdw blurRad="50800" dist="50800" dir="5400000" sx="3000" sy="3000" algn="ctr" rotWithShape="0">
                  <a:srgbClr val="000000">
                    <a:alpha val="43137"/>
                  </a:srgb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81823" y="1613657"/>
            <a:ext cx="2472020" cy="19760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5747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4356" cy="6426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MARVEL R</a:t>
            </a:r>
            <a:r>
              <a:rPr kumimoji="1" lang="zh-CN" altLang="en-US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展车台</a:t>
            </a:r>
            <a:endParaRPr kumimoji="1" lang="en-US" altLang="zh-CN" sz="1749" dirty="0">
              <a:solidFill>
                <a:schemeClr val="bg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42650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ER6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展车台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093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0" y="1257237"/>
            <a:ext cx="5510052" cy="310629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891" y="1562529"/>
            <a:ext cx="5356613" cy="301979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69490" y="4832598"/>
            <a:ext cx="5356612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一层平面图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5793989" y="4835782"/>
            <a:ext cx="5368515" cy="358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二层平面图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平面图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50374" y="4058237"/>
            <a:ext cx="0" cy="437579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/>
          <p:cNvCxnSpPr/>
          <p:nvPr/>
        </p:nvCxnSpPr>
        <p:spPr>
          <a:xfrm>
            <a:off x="1302774" y="3925950"/>
            <a:ext cx="0" cy="437579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连接符 11"/>
          <p:cNvCxnSpPr/>
          <p:nvPr/>
        </p:nvCxnSpPr>
        <p:spPr>
          <a:xfrm>
            <a:off x="4424516" y="3917052"/>
            <a:ext cx="0" cy="437579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连接符 12"/>
          <p:cNvCxnSpPr/>
          <p:nvPr/>
        </p:nvCxnSpPr>
        <p:spPr>
          <a:xfrm>
            <a:off x="4576916" y="3991847"/>
            <a:ext cx="0" cy="538643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连接符 9"/>
          <p:cNvCxnSpPr/>
          <p:nvPr/>
        </p:nvCxnSpPr>
        <p:spPr>
          <a:xfrm>
            <a:off x="1224115" y="4148396"/>
            <a:ext cx="3352800" cy="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连接符 16"/>
          <p:cNvCxnSpPr/>
          <p:nvPr/>
        </p:nvCxnSpPr>
        <p:spPr>
          <a:xfrm>
            <a:off x="971512" y="4415163"/>
            <a:ext cx="3865959" cy="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连接符 20"/>
          <p:cNvCxnSpPr/>
          <p:nvPr/>
        </p:nvCxnSpPr>
        <p:spPr>
          <a:xfrm flipH="1">
            <a:off x="4477363" y="4299009"/>
            <a:ext cx="199105" cy="215133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连接符 22"/>
          <p:cNvCxnSpPr/>
          <p:nvPr/>
        </p:nvCxnSpPr>
        <p:spPr>
          <a:xfrm flipH="1">
            <a:off x="4297574" y="4096901"/>
            <a:ext cx="199105" cy="215133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连接符 23"/>
          <p:cNvCxnSpPr/>
          <p:nvPr/>
        </p:nvCxnSpPr>
        <p:spPr>
          <a:xfrm flipH="1">
            <a:off x="1245010" y="4048344"/>
            <a:ext cx="199105" cy="215133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连接符 24"/>
          <p:cNvCxnSpPr/>
          <p:nvPr/>
        </p:nvCxnSpPr>
        <p:spPr>
          <a:xfrm flipH="1">
            <a:off x="1045905" y="4319485"/>
            <a:ext cx="199105" cy="215133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69490" y="3879384"/>
            <a:ext cx="5356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15000</a:t>
            </a:r>
            <a:endParaRPr kumimoji="1" lang="en-US" altLang="zh-CN" sz="1100" dirty="0">
              <a:solidFill>
                <a:srgbClr val="FF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69490" y="4188605"/>
            <a:ext cx="5356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16000</a:t>
            </a:r>
            <a:endParaRPr kumimoji="1" lang="en-US" altLang="zh-CN" sz="1100" dirty="0">
              <a:solidFill>
                <a:srgbClr val="FF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909021" y="4075058"/>
            <a:ext cx="435541" cy="10237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接连接符 31"/>
          <p:cNvCxnSpPr/>
          <p:nvPr/>
        </p:nvCxnSpPr>
        <p:spPr>
          <a:xfrm>
            <a:off x="884903" y="1545899"/>
            <a:ext cx="533399" cy="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接连接符 32"/>
          <p:cNvCxnSpPr/>
          <p:nvPr/>
        </p:nvCxnSpPr>
        <p:spPr>
          <a:xfrm>
            <a:off x="971512" y="1435510"/>
            <a:ext cx="0" cy="278466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连接符 36"/>
          <p:cNvCxnSpPr/>
          <p:nvPr/>
        </p:nvCxnSpPr>
        <p:spPr>
          <a:xfrm flipV="1">
            <a:off x="878106" y="1435510"/>
            <a:ext cx="186812" cy="262789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接连接符 38"/>
          <p:cNvCxnSpPr/>
          <p:nvPr/>
        </p:nvCxnSpPr>
        <p:spPr>
          <a:xfrm flipV="1">
            <a:off x="874609" y="3965506"/>
            <a:ext cx="186812" cy="262789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 rot="16200000">
            <a:off x="-1043325" y="2923195"/>
            <a:ext cx="3578617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11800</a:t>
            </a:r>
            <a:endParaRPr kumimoji="1" lang="en-US" altLang="zh-CN" sz="1100" dirty="0">
              <a:solidFill>
                <a:srgbClr val="FF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3432045" y="3054000"/>
            <a:ext cx="0" cy="26279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接连接符 45"/>
          <p:cNvCxnSpPr/>
          <p:nvPr/>
        </p:nvCxnSpPr>
        <p:spPr>
          <a:xfrm flipV="1">
            <a:off x="3849916" y="3075005"/>
            <a:ext cx="0" cy="26279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接连接符 46"/>
          <p:cNvCxnSpPr/>
          <p:nvPr/>
        </p:nvCxnSpPr>
        <p:spPr>
          <a:xfrm flipH="1">
            <a:off x="3347062" y="3213740"/>
            <a:ext cx="644835" cy="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接连接符 50"/>
          <p:cNvCxnSpPr/>
          <p:nvPr/>
        </p:nvCxnSpPr>
        <p:spPr>
          <a:xfrm flipH="1">
            <a:off x="3355435" y="3153376"/>
            <a:ext cx="170016" cy="15240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接连接符 53"/>
          <p:cNvCxnSpPr/>
          <p:nvPr/>
        </p:nvCxnSpPr>
        <p:spPr>
          <a:xfrm flipH="1">
            <a:off x="3787645" y="3155577"/>
            <a:ext cx="170016" cy="15240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971512" y="3247738"/>
            <a:ext cx="53566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00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1600</a:t>
            </a:r>
            <a:endParaRPr kumimoji="1" lang="en-US" altLang="zh-CN" sz="1100" dirty="0">
              <a:solidFill>
                <a:srgbClr val="FF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020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0" cy="642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一层展示区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68581" y="873125"/>
            <a:ext cx="2261419" cy="263508"/>
          </a:xfrm>
          <a:prstGeom prst="rect">
            <a:avLst/>
          </a:prstGeom>
          <a:solidFill>
            <a:srgbClr val="FF00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车贴待确认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28393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" y="0"/>
            <a:ext cx="11424344" cy="642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一层展示区</a:t>
            </a:r>
            <a:endParaRPr kumimoji="1" lang="en-US" altLang="zh-CN" sz="1749" dirty="0">
              <a:solidFill>
                <a:schemeClr val="bg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37079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6D50971-23C3-4345-A38F-7D3348B8E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" t="553" r="371"/>
          <a:stretch/>
        </p:blipFill>
        <p:spPr>
          <a:xfrm>
            <a:off x="0" y="-50025"/>
            <a:ext cx="11430000" cy="65207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90AEB5E-5964-9441-B2E7-54BB90282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301" y="1956019"/>
            <a:ext cx="1121031" cy="631044"/>
          </a:xfrm>
          <a:prstGeom prst="rect">
            <a:avLst/>
          </a:prstGeom>
        </p:spPr>
      </p:pic>
      <p:pic>
        <p:nvPicPr>
          <p:cNvPr id="9" name="圖片 2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2606" y="3433047"/>
            <a:ext cx="485775" cy="924184"/>
          </a:xfrm>
          <a:prstGeom prst="rect">
            <a:avLst/>
          </a:prstGeom>
        </p:spPr>
      </p:pic>
      <p:pic>
        <p:nvPicPr>
          <p:cNvPr id="10" name="圖片 2">
            <a:extLst>
              <a:ext uri="{FF2B5EF4-FFF2-40B4-BE49-F238E27FC236}">
                <a16:creationId xmlns:a16="http://schemas.microsoft.com/office/drawing/2014/main" id="{4B8D2A9F-293D-F34D-B025-E7DF351DCAB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00743" y="3457858"/>
            <a:ext cx="485775" cy="9241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0E755C-D3E6-0A4D-8AA1-F2AF3AD8C2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" t="19511" r="38059" b="13289"/>
          <a:stretch/>
        </p:blipFill>
        <p:spPr>
          <a:xfrm>
            <a:off x="4781463" y="4063405"/>
            <a:ext cx="954543" cy="1056913"/>
          </a:xfrm>
          <a:prstGeom prst="rect">
            <a:avLst/>
          </a:prstGeom>
        </p:spPr>
      </p:pic>
      <p:pic>
        <p:nvPicPr>
          <p:cNvPr id="13" name="圖片 4">
            <a:extLst>
              <a:ext uri="{FF2B5EF4-FFF2-40B4-BE49-F238E27FC236}">
                <a16:creationId xmlns:a16="http://schemas.microsoft.com/office/drawing/2014/main" id="{00000000-0008-0000-0000-000009000000}"/>
              </a:ext>
            </a:extLst>
          </p:cNvPr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6049232" y="3500193"/>
            <a:ext cx="702012" cy="641832"/>
          </a:xfrm>
          <a:prstGeom prst="rect">
            <a:avLst/>
          </a:prstGeom>
        </p:spPr>
      </p:pic>
      <p:pic>
        <p:nvPicPr>
          <p:cNvPr id="14" name="圖片 26">
            <a:extLst>
              <a:ext uri="{FF2B5EF4-FFF2-40B4-BE49-F238E27FC236}">
                <a16:creationId xmlns:a16="http://schemas.microsoft.com/office/drawing/2014/main" id="{00000000-0008-0000-0000-00000D00000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11898" y="4036315"/>
            <a:ext cx="703839" cy="641832"/>
          </a:xfrm>
          <a:prstGeom prst="rect">
            <a:avLst/>
          </a:prstGeom>
        </p:spPr>
      </p:pic>
      <p:pic>
        <p:nvPicPr>
          <p:cNvPr id="15" name="圖片 26">
            <a:extLst>
              <a:ext uri="{FF2B5EF4-FFF2-40B4-BE49-F238E27FC236}">
                <a16:creationId xmlns:a16="http://schemas.microsoft.com/office/drawing/2014/main" id="{00000000-0008-0000-0000-00002000000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61738" y="2556100"/>
            <a:ext cx="1212648" cy="1265009"/>
          </a:xfrm>
          <a:prstGeom prst="rect">
            <a:avLst/>
          </a:prstGeom>
        </p:spPr>
      </p:pic>
      <p:pic>
        <p:nvPicPr>
          <p:cNvPr id="16" name="圖片 17">
            <a:extLst>
              <a:ext uri="{FF2B5EF4-FFF2-40B4-BE49-F238E27FC236}">
                <a16:creationId xmlns:a16="http://schemas.microsoft.com/office/drawing/2014/main" id="{00000000-0008-0000-0000-000015000000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4368098" y="1905595"/>
            <a:ext cx="1160397" cy="1056913"/>
          </a:xfrm>
          <a:prstGeom prst="rect">
            <a:avLst/>
          </a:prstGeom>
        </p:spPr>
      </p:pic>
      <p:pic>
        <p:nvPicPr>
          <p:cNvPr id="17" name="图片 16" descr="盲盒徽章">
            <a:extLst>
              <a:ext uri="{FF2B5EF4-FFF2-40B4-BE49-F238E27FC236}">
                <a16:creationId xmlns:a16="http://schemas.microsoft.com/office/drawing/2014/main" id="{00000000-0008-0000-0000-00000A0000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7289" y="1955357"/>
            <a:ext cx="720344" cy="111160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陈列规划</a:t>
            </a:r>
            <a:endParaRPr kumimoji="1" lang="en-US" altLang="zh-CN" sz="1749" dirty="0">
              <a:solidFill>
                <a:schemeClr val="bg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29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1430000" cy="6426200"/>
          </a:xfrm>
          <a:prstGeom prst="rect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3A011B-56B8-1348-872C-E1AEB7579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93" b="7499"/>
          <a:stretch/>
        </p:blipFill>
        <p:spPr>
          <a:xfrm>
            <a:off x="58031" y="1052513"/>
            <a:ext cx="5374121" cy="44314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C64FCD-7E11-9042-8A03-465563D62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7" t="24114" r="10761"/>
          <a:stretch/>
        </p:blipFill>
        <p:spPr>
          <a:xfrm>
            <a:off x="5573334" y="1052513"/>
            <a:ext cx="5856666" cy="44314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陈列规划</a:t>
            </a:r>
            <a:r>
              <a:rPr kumimoji="1" lang="en-US" altLang="zh-CN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—</a:t>
            </a:r>
            <a:r>
              <a:rPr kumimoji="1" lang="zh-CN" altLang="en-US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唱片展示区</a:t>
            </a:r>
            <a:endParaRPr kumimoji="1" lang="en-US" altLang="zh-CN" sz="1749" dirty="0">
              <a:solidFill>
                <a:schemeClr val="bg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36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精品</a:t>
            </a:r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&amp;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周同学精品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0402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71"/>
            <a:ext cx="11603802" cy="64355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二</a:t>
            </a:r>
            <a:r>
              <a:rPr kumimoji="1" lang="zh-CN" altLang="en-US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层展示区</a:t>
            </a:r>
            <a:endParaRPr kumimoji="1" lang="en-US" altLang="zh-CN" sz="1749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297839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二</a:t>
            </a:r>
            <a:r>
              <a:rPr kumimoji="1" lang="zh-CN" altLang="en-US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层售卖区</a:t>
            </a:r>
            <a:endParaRPr kumimoji="1" lang="en-US" altLang="zh-CN" sz="1749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6814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16834"/>
            <a:ext cx="11429999" cy="308633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汉仪旗黑Y3-45W" panose="00020600040101010101" pitchFamily="18" charset="-122"/>
              <a:ea typeface="汉仪旗黑Y3-45W" panose="00020600040101010101" pitchFamily="18" charset="-122"/>
              <a:cs typeface="+mn-cs"/>
              <a:sym typeface="Helvetica Neue Medium"/>
            </a:endParaRPr>
          </a:p>
        </p:txBody>
      </p:sp>
      <p:sp>
        <p:nvSpPr>
          <p:cNvPr id="46" name="标题 1"/>
          <p:cNvSpPr txBox="1"/>
          <p:nvPr/>
        </p:nvSpPr>
        <p:spPr>
          <a:xfrm>
            <a:off x="805666" y="1726338"/>
            <a:ext cx="9120147" cy="28754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 kumimoji="1" sz="1400" b="1">
                <a:solidFill>
                  <a:srgbClr val="283741"/>
                </a:solidFill>
                <a:latin typeface="HYQiHei-40S UltraLight" charset="-122"/>
                <a:ea typeface="HYQiHei-40S UltraLight" charset="-122"/>
              </a:defRPr>
            </a:lvl1pPr>
            <a:lvl2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 kumimoji="1" sz="1400" b="1">
                <a:latin typeface="HYQiHei-40S UltraLight" charset="-122"/>
                <a:ea typeface="HYQiHei-40S UltraLight" charset="-122"/>
              </a:defRPr>
            </a:lvl2pPr>
          </a:lstStyle>
          <a:p>
            <a:pPr algn="l" defTabSz="428396" hangingPunct="1">
              <a:lnSpc>
                <a:spcPct val="200000"/>
              </a:lnSpc>
              <a:tabLst>
                <a:tab pos="7354888" algn="l"/>
              </a:tabLst>
            </a:pP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活动名称：</a:t>
            </a:r>
            <a:r>
              <a:rPr lang="zh-CN" altLang="en-US" sz="1499" b="0" dirty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纷玩岛嘉年华</a:t>
            </a:r>
            <a:r>
              <a:rPr lang="en-US" altLang="zh-CN" sz="1499" b="0" dirty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&amp; R SPACE</a:t>
            </a:r>
          </a:p>
          <a:p>
            <a:pPr algn="l" defTabSz="428396" hangingPunct="1">
              <a:lnSpc>
                <a:spcPct val="200000"/>
              </a:lnSpc>
              <a:tabLst>
                <a:tab pos="7354888" algn="l"/>
              </a:tabLst>
            </a:pP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活动日期：</a:t>
            </a:r>
            <a:r>
              <a:rPr lang="en-US" altLang="zh-CN" sz="1499" b="0" dirty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2021</a:t>
            </a: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年</a:t>
            </a:r>
            <a:r>
              <a:rPr lang="en-US" altLang="zh-CN" sz="1499" b="0" dirty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7</a:t>
            </a: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月</a:t>
            </a:r>
            <a:r>
              <a:rPr lang="en-US" altLang="zh-CN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15</a:t>
            </a: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日</a:t>
            </a:r>
            <a:r>
              <a:rPr lang="en-US" altLang="zh-CN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~10</a:t>
            </a: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月</a:t>
            </a:r>
            <a:r>
              <a:rPr lang="en-US" altLang="zh-CN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7</a:t>
            </a: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日</a:t>
            </a:r>
            <a:endParaRPr lang="en-US" altLang="zh-CN" sz="1499" b="0" dirty="0" smtClean="0">
              <a:solidFill>
                <a:srgbClr val="00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 defTabSz="428396" hangingPunct="1">
              <a:lnSpc>
                <a:spcPct val="200000"/>
              </a:lnSpc>
              <a:tabLst>
                <a:tab pos="7354888" algn="l"/>
              </a:tabLst>
            </a:pP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开放时间：</a:t>
            </a:r>
            <a:r>
              <a:rPr lang="en-US" altLang="zh-CN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11</a:t>
            </a:r>
            <a:r>
              <a:rPr lang="en-US" altLang="zh-CN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Wingdings" panose="05000000000000000000" pitchFamily="2" charset="2"/>
              </a:rPr>
              <a:t>:00-21:30</a:t>
            </a:r>
            <a:endParaRPr lang="en-US" altLang="zh-CN" sz="1499" b="0" dirty="0">
              <a:solidFill>
                <a:srgbClr val="00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 defTabSz="428396" hangingPunct="1">
              <a:lnSpc>
                <a:spcPct val="200000"/>
              </a:lnSpc>
            </a:pP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活动地点：上海国家会展中心</a:t>
            </a:r>
            <a:r>
              <a:rPr lang="en-US" altLang="zh-CN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P1</a:t>
            </a: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停车场</a:t>
            </a:r>
            <a:endParaRPr lang="en-US" altLang="zh-CN" sz="1499" b="0" dirty="0">
              <a:solidFill>
                <a:srgbClr val="00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 defTabSz="428396" hangingPunct="1">
              <a:lnSpc>
                <a:spcPct val="200000"/>
              </a:lnSpc>
            </a:pP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活动</a:t>
            </a:r>
            <a:r>
              <a:rPr lang="zh-CN" altLang="en-US" sz="1499" b="0" dirty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人数</a:t>
            </a: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：开放式自然人流</a:t>
            </a:r>
            <a:endParaRPr lang="en-US" altLang="zh-CN" sz="1499" b="0" dirty="0" smtClean="0">
              <a:solidFill>
                <a:srgbClr val="00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 defTabSz="428396" hangingPunct="1">
              <a:lnSpc>
                <a:spcPct val="200000"/>
              </a:lnSpc>
            </a:pPr>
            <a:r>
              <a:rPr kumimoji="1"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搭建时间：</a:t>
            </a:r>
            <a:r>
              <a:rPr kumimoji="1" lang="en-US" altLang="zh-CN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2021</a:t>
            </a:r>
            <a:r>
              <a:rPr kumimoji="1"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年</a:t>
            </a:r>
            <a:r>
              <a:rPr lang="en-US" altLang="zh-CN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6</a:t>
            </a: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月</a:t>
            </a:r>
            <a:r>
              <a:rPr lang="en-US" altLang="zh-CN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23</a:t>
            </a: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日</a:t>
            </a:r>
            <a:r>
              <a:rPr lang="en-US" altLang="zh-CN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~7</a:t>
            </a: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月</a:t>
            </a:r>
            <a:r>
              <a:rPr lang="en-US" altLang="zh-CN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14</a:t>
            </a:r>
            <a:r>
              <a:rPr lang="zh-CN" altLang="en-US" sz="1499" b="0" dirty="0" smtClean="0">
                <a:solidFill>
                  <a:srgbClr val="00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日</a:t>
            </a:r>
            <a:endParaRPr kumimoji="1" lang="zh-CN" altLang="en-US" sz="149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B8D8FA-912C-1841-8A11-FA5F939BE270}"/>
              </a:ext>
            </a:extLst>
          </p:cNvPr>
          <p:cNvSpPr txBox="1"/>
          <p:nvPr/>
        </p:nvSpPr>
        <p:spPr>
          <a:xfrm>
            <a:off x="805666" y="1065585"/>
            <a:ext cx="1471509" cy="571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2839" tIns="42839" rIns="42839" bIns="42839" numCol="1" spcCol="38100" rtlCol="0" anchor="t">
            <a:spAutoFit/>
          </a:bodyPr>
          <a:lstStyle/>
          <a:p>
            <a:pPr algn="l" defTabSz="856793">
              <a:lnSpc>
                <a:spcPct val="120000"/>
              </a:lnSpc>
            </a:pPr>
            <a:r>
              <a:rPr lang="zh-CN" altLang="en-US" sz="2624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基本信息</a:t>
            </a:r>
            <a:endParaRPr lang="zh-CN" altLang="en-US" sz="2624" b="0" dirty="0">
              <a:latin typeface="汉仪旗黑-40S" panose="00020600040101010101" pitchFamily="18" charset="-122"/>
              <a:ea typeface="汉仪旗黑-40S" panose="00020600040101010101" pitchFamily="18" charset="-122"/>
              <a:sym typeface="HYQiHei-40S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61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749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二楼售卖精品（嘉年华）</a:t>
            </a:r>
            <a:endParaRPr kumimoji="1" lang="en-US" altLang="zh-CN" sz="1749" dirty="0">
              <a:solidFill>
                <a:srgbClr val="FF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22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1"/>
            <a:ext cx="11430000" cy="64158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二</a:t>
            </a:r>
            <a:r>
              <a:rPr kumimoji="1" lang="zh-CN" altLang="en-US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层展示区</a:t>
            </a:r>
            <a:endParaRPr kumimoji="1" lang="en-US" altLang="zh-CN" sz="1749" dirty="0">
              <a:solidFill>
                <a:schemeClr val="bg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06457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拍照墙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87" y="721973"/>
            <a:ext cx="3769713" cy="540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844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8D277D-76D6-A64F-B2C8-07C5639658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3465" y="2174421"/>
            <a:ext cx="10963071" cy="12525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A93C7F-E8EF-0A46-92A7-FCB6929D2C0F}"/>
              </a:ext>
            </a:extLst>
          </p:cNvPr>
          <p:cNvSpPr txBox="1"/>
          <p:nvPr/>
        </p:nvSpPr>
        <p:spPr>
          <a:xfrm>
            <a:off x="3739539" y="2477470"/>
            <a:ext cx="3950923" cy="432639"/>
          </a:xfrm>
          <a:prstGeom prst="rect">
            <a:avLst/>
          </a:prstGeom>
          <a:noFill/>
        </p:spPr>
        <p:txBody>
          <a:bodyPr wrap="square" lIns="85683" tIns="42841" rIns="85683" bIns="42841" rtlCol="0" anchor="ctr">
            <a:spAutoFit/>
          </a:bodyPr>
          <a:lstStyle/>
          <a:p>
            <a:pPr algn="ctr"/>
            <a:r>
              <a:rPr kumimoji="1" lang="zh-CN" altLang="en-US" sz="2249" spc="562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运营机制</a:t>
            </a:r>
            <a:endParaRPr kumimoji="1" lang="en-US" altLang="zh-CN" sz="2249" spc="562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194FB6-74EA-4F46-81DE-C5FB36018CF2}"/>
              </a:ext>
            </a:extLst>
          </p:cNvPr>
          <p:cNvSpPr txBox="1"/>
          <p:nvPr/>
        </p:nvSpPr>
        <p:spPr>
          <a:xfrm>
            <a:off x="2343669" y="5393845"/>
            <a:ext cx="6171467" cy="317223"/>
          </a:xfrm>
          <a:prstGeom prst="rect">
            <a:avLst/>
          </a:prstGeom>
          <a:noFill/>
        </p:spPr>
        <p:txBody>
          <a:bodyPr wrap="square" lIns="85683" tIns="42841" rIns="85683" bIns="42841" rtlCol="0">
            <a:spAutoFit/>
          </a:bodyPr>
          <a:lstStyle/>
          <a:p>
            <a:pPr algn="ctr"/>
            <a:r>
              <a:rPr kumimoji="1" lang="en-US" altLang="zh-CN" sz="1499" dirty="0">
                <a:solidFill>
                  <a:schemeClr val="bg1"/>
                </a:solidFill>
              </a:rPr>
              <a:t>ADSH </a:t>
            </a:r>
            <a:endParaRPr kumimoji="1" lang="zh-CN" altLang="en-US" sz="1499" dirty="0">
              <a:solidFill>
                <a:schemeClr val="bg1"/>
              </a:solidFill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F39CFC9-D7B8-C547-8FBB-0ECA8B1D5359}"/>
              </a:ext>
            </a:extLst>
          </p:cNvPr>
          <p:cNvCxnSpPr>
            <a:cxnSpLocks/>
          </p:cNvCxnSpPr>
          <p:nvPr/>
        </p:nvCxnSpPr>
        <p:spPr>
          <a:xfrm>
            <a:off x="4605291" y="2993379"/>
            <a:ext cx="221941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618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>
            <a:extLst>
              <a:ext uri="{FF2B5EF4-FFF2-40B4-BE49-F238E27FC236}">
                <a16:creationId xmlns:a16="http://schemas.microsoft.com/office/drawing/2014/main" id="{DB584332-2058-A244-AAF7-143CBEE48AB2}"/>
              </a:ext>
            </a:extLst>
          </p:cNvPr>
          <p:cNvSpPr/>
          <p:nvPr/>
        </p:nvSpPr>
        <p:spPr>
          <a:xfrm>
            <a:off x="357602" y="328004"/>
            <a:ext cx="82559" cy="410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62" tIns="32131" rIns="64262" bIns="32131" anchor="ctr"/>
          <a:lstStyle/>
          <a:p>
            <a:pPr defTabSz="856793" hangingPunct="1">
              <a:defRPr/>
            </a:pPr>
            <a:endParaRPr lang="en-US" sz="1687" b="0" kern="12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7BF9CC1-5984-6E4F-8832-40977954450B}"/>
              </a:ext>
            </a:extLst>
          </p:cNvPr>
          <p:cNvSpPr txBox="1">
            <a:spLocks/>
          </p:cNvSpPr>
          <p:nvPr/>
        </p:nvSpPr>
        <p:spPr bwMode="auto">
          <a:xfrm>
            <a:off x="357602" y="439323"/>
            <a:ext cx="5358514" cy="553678"/>
          </a:xfrm>
          <a:prstGeom prst="rect">
            <a:avLst/>
          </a:prstGeom>
          <a:solidFill>
            <a:srgbClr val="C6FF06">
              <a:alpha val="90371"/>
            </a:srgbClr>
          </a:solidFill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856793" hangingPunct="1">
              <a:defRPr kumimoji="1" sz="2998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1" algn="l"/>
            <a:r>
              <a:rPr kumimoji="1" lang="zh-CN" altLang="en-US" sz="2998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纷玩岛嘉年华</a:t>
            </a:r>
            <a:endParaRPr kumimoji="1" lang="en-US" altLang="en-US" sz="2998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EAAC73-C79C-C348-B454-7732125B46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314" y="0"/>
            <a:ext cx="6972864" cy="28736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CF327EA-4AE9-CA46-A2EE-613531F0366A}"/>
              </a:ext>
            </a:extLst>
          </p:cNvPr>
          <p:cNvSpPr/>
          <p:nvPr/>
        </p:nvSpPr>
        <p:spPr>
          <a:xfrm>
            <a:off x="357602" y="1179787"/>
            <a:ext cx="5712178" cy="1130694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856793" hangingPunct="1">
              <a:defRPr/>
            </a:pPr>
            <a:r>
              <a:rPr lang="zh-CN" altLang="en-US" sz="1124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全年举办超</a:t>
            </a:r>
            <a:r>
              <a:rPr lang="en-US" altLang="zh-CN" sz="2249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300+</a:t>
            </a:r>
            <a:r>
              <a:rPr lang="zh-CN" altLang="en-US" sz="1124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场演唱会 总售票数超过</a:t>
            </a:r>
            <a:r>
              <a:rPr lang="en-US" altLang="zh-CN" sz="2249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249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124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 </a:t>
            </a:r>
            <a:endParaRPr lang="en-US" altLang="zh-CN" sz="1124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856793" hangingPunct="1">
              <a:defRPr/>
            </a:pPr>
            <a:r>
              <a:rPr lang="zh-CN" altLang="en-US" sz="1124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总票房占据头部艺人</a:t>
            </a:r>
            <a:r>
              <a:rPr lang="en-US" altLang="zh-CN" sz="2249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 </a:t>
            </a:r>
            <a:endParaRPr lang="zh-CN" altLang="en-US" sz="1124" b="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856793" hangingPunct="1">
              <a:defRPr/>
            </a:pPr>
            <a:r>
              <a:rPr lang="zh-CN" altLang="en-US" sz="1124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合作华语艺人</a:t>
            </a:r>
            <a:r>
              <a:rPr lang="en-US" altLang="zh-CN" sz="2249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30+ </a:t>
            </a:r>
            <a:r>
              <a:rPr lang="zh-CN" altLang="en-US" sz="1124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合作海外艺人</a:t>
            </a:r>
            <a:r>
              <a:rPr lang="en-US" altLang="zh-CN" sz="2249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10+ </a:t>
            </a:r>
            <a:endParaRPr lang="zh-CN" altLang="en-US" sz="1124" b="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AC6136-9AB1-DE45-B05B-CCF66D0A85A4}"/>
              </a:ext>
            </a:extLst>
          </p:cNvPr>
          <p:cNvSpPr txBox="1"/>
          <p:nvPr/>
        </p:nvSpPr>
        <p:spPr>
          <a:xfrm>
            <a:off x="6396067" y="859507"/>
            <a:ext cx="3348215" cy="553678"/>
          </a:xfrm>
          <a:prstGeom prst="rect">
            <a:avLst/>
          </a:prstGeom>
          <a:solidFill>
            <a:srgbClr val="C6FF06">
              <a:alpha val="90371"/>
            </a:srgbClr>
          </a:solidFill>
        </p:spPr>
        <p:txBody>
          <a:bodyPr wrap="square" rtlCol="0">
            <a:spAutoFit/>
          </a:bodyPr>
          <a:lstStyle/>
          <a:p>
            <a:pPr defTabSz="856793" hangingPunct="1">
              <a:defRPr/>
            </a:pPr>
            <a:r>
              <a:rPr kumimoji="1" lang="zh-CN" altLang="en-US" sz="2998" kern="1200" dirty="0">
                <a:solidFill>
                  <a:srgbClr val="FF5D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简单生活节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6355629-2431-E740-8C2F-9AE0B55020CC}"/>
              </a:ext>
            </a:extLst>
          </p:cNvPr>
          <p:cNvGrpSpPr/>
          <p:nvPr/>
        </p:nvGrpSpPr>
        <p:grpSpPr>
          <a:xfrm>
            <a:off x="4320014" y="2918529"/>
            <a:ext cx="7107164" cy="3226143"/>
            <a:chOff x="3972360" y="3114635"/>
            <a:chExt cx="8219640" cy="373112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FEBD8DA-9CD1-074E-8A31-A4934602B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2459" y="3120056"/>
              <a:ext cx="1222297" cy="1728192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6D7D9B0-010C-044D-B223-A3DECA476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738" y="3120056"/>
              <a:ext cx="1283271" cy="18002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BDB479D-39F7-A045-BEC9-D90E6AE0E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3992" y="3120057"/>
              <a:ext cx="1182792" cy="1728191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7AE5251-557F-C64C-8767-83DC9D679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26387" y="3120056"/>
              <a:ext cx="1194650" cy="172441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3E6BBA68-D7CC-2143-A007-013891920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7738" y="5136279"/>
              <a:ext cx="1280539" cy="165830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6334B791-B42B-0A4D-BCD6-A40FEFE12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3992" y="5138403"/>
              <a:ext cx="1176680" cy="165406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8A7A9B9-F359-AA4C-99DB-6CB0B64FC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6387" y="5136279"/>
              <a:ext cx="1169680" cy="165618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FF4DF7D4-8F0E-9641-AB48-7AE9B8659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322135" y="3120055"/>
              <a:ext cx="1869865" cy="367240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7FF4E9D-6AB7-9840-8CA1-B38B74041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9117" y="3114635"/>
              <a:ext cx="1204938" cy="172441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1834D8E6-4B01-A54E-9326-C090E5098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63784" y="5136279"/>
              <a:ext cx="1180211" cy="1656184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956D81B-460B-9541-8B0F-1EAB4C146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2360" y="4901547"/>
              <a:ext cx="1261495" cy="1944215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0D6EBC15-6C43-0B4B-8EB6-B34797F83F87}"/>
              </a:ext>
            </a:extLst>
          </p:cNvPr>
          <p:cNvSpPr txBox="1"/>
          <p:nvPr/>
        </p:nvSpPr>
        <p:spPr>
          <a:xfrm>
            <a:off x="6266638" y="4135580"/>
            <a:ext cx="3348215" cy="553678"/>
          </a:xfrm>
          <a:prstGeom prst="rect">
            <a:avLst/>
          </a:prstGeom>
          <a:solidFill>
            <a:srgbClr val="C6FF06">
              <a:alpha val="90371"/>
            </a:srgbClr>
          </a:solidFill>
        </p:spPr>
        <p:txBody>
          <a:bodyPr wrap="square" rtlCol="0">
            <a:spAutoFit/>
          </a:bodyPr>
          <a:lstStyle/>
          <a:p>
            <a:pPr defTabSz="856793" hangingPunct="1">
              <a:defRPr/>
            </a:pPr>
            <a:r>
              <a:rPr kumimoji="1" lang="zh-CN" altLang="en-US" sz="2998" kern="1200" dirty="0">
                <a:solidFill>
                  <a:srgbClr val="FF5D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明星演唱会</a:t>
            </a:r>
          </a:p>
        </p:txBody>
      </p:sp>
      <p:sp>
        <p:nvSpPr>
          <p:cNvPr id="23" name="object 3">
            <a:extLst>
              <a:ext uri="{FF2B5EF4-FFF2-40B4-BE49-F238E27FC236}">
                <a16:creationId xmlns:a16="http://schemas.microsoft.com/office/drawing/2014/main" id="{80A52D0B-2AC8-A646-9856-DA782F460673}"/>
              </a:ext>
            </a:extLst>
          </p:cNvPr>
          <p:cNvSpPr/>
          <p:nvPr/>
        </p:nvSpPr>
        <p:spPr>
          <a:xfrm rot="16200000">
            <a:off x="776687" y="2643030"/>
            <a:ext cx="2766003" cy="4237278"/>
          </a:xfrm>
          <a:prstGeom prst="rect">
            <a:avLst/>
          </a:prstGeom>
          <a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856793" hangingPunct="1">
              <a:defRPr/>
            </a:pPr>
            <a:endParaRPr sz="1687" b="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550FBF3-CC58-3C48-9CE3-026E2952273A}"/>
              </a:ext>
            </a:extLst>
          </p:cNvPr>
          <p:cNvSpPr txBox="1"/>
          <p:nvPr/>
        </p:nvSpPr>
        <p:spPr>
          <a:xfrm>
            <a:off x="398882" y="2918528"/>
            <a:ext cx="3348215" cy="553678"/>
          </a:xfrm>
          <a:prstGeom prst="rect">
            <a:avLst/>
          </a:prstGeom>
          <a:solidFill>
            <a:srgbClr val="C6FF06">
              <a:alpha val="90371"/>
            </a:srgbClr>
          </a:solidFill>
        </p:spPr>
        <p:txBody>
          <a:bodyPr wrap="square" rtlCol="0">
            <a:spAutoFit/>
          </a:bodyPr>
          <a:lstStyle/>
          <a:p>
            <a:pPr defTabSz="856793" hangingPunct="1">
              <a:defRPr/>
            </a:pPr>
            <a:r>
              <a:rPr kumimoji="1" lang="zh-CN" altLang="en-US" sz="2998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香港欧陆嘉年华</a:t>
            </a: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3091C57E-10BF-F744-9D52-884F06B47447}"/>
              </a:ext>
            </a:extLst>
          </p:cNvPr>
          <p:cNvSpPr txBox="1"/>
          <p:nvPr/>
        </p:nvSpPr>
        <p:spPr>
          <a:xfrm>
            <a:off x="357602" y="3432213"/>
            <a:ext cx="4752744" cy="1261072"/>
          </a:xfrm>
          <a:prstGeom prst="rect">
            <a:avLst/>
          </a:prstGeom>
        </p:spPr>
        <p:txBody>
          <a:bodyPr vert="horz" wrap="square" lIns="0" tIns="182076" rIns="0" bIns="0" rtlCol="0">
            <a:spAutoFit/>
          </a:bodyPr>
          <a:lstStyle/>
          <a:p>
            <a:pPr marR="738389" algn="l" defTabSz="856793" hangingPunct="1">
              <a:lnSpc>
                <a:spcPts val="1874"/>
              </a:lnSpc>
              <a:spcBef>
                <a:spcPts val="1434"/>
              </a:spcBef>
              <a:defRPr/>
            </a:pPr>
            <a:r>
              <a:rPr lang="zh-CN" altLang="en-US" sz="1687" kern="1200" spc="-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/>
              </a:rPr>
              <a:t>开放</a:t>
            </a:r>
            <a:r>
              <a:rPr sz="2624" kern="1200" spc="-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/>
              </a:rPr>
              <a:t>66</a:t>
            </a:r>
            <a:r>
              <a:rPr lang="zh-CN" altLang="en-US" sz="1687" kern="1200" spc="-9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/>
              </a:rPr>
              <a:t>天</a:t>
            </a:r>
            <a:endParaRPr lang="en-US" altLang="zh-CN" sz="1687" b="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"/>
            </a:endParaRPr>
          </a:p>
          <a:p>
            <a:pPr marR="738389" algn="l" defTabSz="856793" hangingPunct="1">
              <a:lnSpc>
                <a:spcPts val="1874"/>
              </a:lnSpc>
              <a:spcBef>
                <a:spcPts val="1434"/>
              </a:spcBef>
              <a:defRPr/>
            </a:pPr>
            <a:r>
              <a:rPr lang="zh-CN" altLang="en-US" sz="1687" kern="1200" spc="-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/>
              </a:rPr>
              <a:t>每年吸引游客超</a:t>
            </a:r>
            <a:r>
              <a:rPr lang="en-US" sz="2624" kern="1200" spc="-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/>
              </a:rPr>
              <a:t>100</a:t>
            </a:r>
            <a:r>
              <a:rPr lang="zh-CN" altLang="en-US" sz="2624" kern="1200" spc="-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/>
              </a:rPr>
              <a:t>万</a:t>
            </a:r>
            <a:r>
              <a:rPr sz="2624" kern="1200" spc="-164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/>
              </a:rPr>
              <a:t> </a:t>
            </a:r>
            <a:r>
              <a:rPr lang="zh-CN" altLang="en-US" sz="1687" kern="1200" spc="-164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/>
              </a:rPr>
              <a:t>名</a:t>
            </a:r>
            <a:endParaRPr lang="en-US" altLang="zh-CN" sz="1687" kern="1200" spc="-164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"/>
            </a:endParaRPr>
          </a:p>
          <a:p>
            <a:pPr marR="1420253" algn="l" defTabSz="856793" hangingPunct="1">
              <a:lnSpc>
                <a:spcPts val="1874"/>
              </a:lnSpc>
              <a:spcBef>
                <a:spcPts val="1340"/>
              </a:spcBef>
              <a:defRPr/>
            </a:pPr>
            <a:r>
              <a:rPr lang="zh-CN" altLang="en-US" sz="1687" kern="1200" spc="-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/>
              </a:rPr>
              <a:t>超</a:t>
            </a:r>
            <a:r>
              <a:rPr sz="2624" kern="1200" spc="-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/>
              </a:rPr>
              <a:t>97% </a:t>
            </a:r>
            <a:r>
              <a:rPr lang="zh-CN" altLang="en-US" sz="1687" kern="1200" spc="-5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"/>
              </a:rPr>
              <a:t>的游客满意度</a:t>
            </a:r>
            <a:endParaRPr sz="1687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214882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8E67D1CF-4575-BF40-8CED-C441664A5FF0}"/>
              </a:ext>
            </a:extLst>
          </p:cNvPr>
          <p:cNvSpPr txBox="1"/>
          <p:nvPr/>
        </p:nvSpPr>
        <p:spPr>
          <a:xfrm>
            <a:off x="235804" y="270678"/>
            <a:ext cx="3880225" cy="7867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l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R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SPACE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  <a:p>
            <a:pPr marL="0" marR="0" indent="0" algn="l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嘉</a:t>
            </a:r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年华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H5</a:t>
            </a:r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基本兑换机制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804" y="1057406"/>
            <a:ext cx="10874647" cy="489110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5805" y="1141957"/>
            <a:ext cx="10786155" cy="47895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l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统一向嘉年华采购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1,666,667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豌豆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，交由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R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方自行分配。</a:t>
            </a:r>
            <a:endParaRPr lang="en-US" altLang="zh-CN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/>
            <a:r>
              <a:rPr lang="zh-CN" altLang="en-US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每各二周的周六</a:t>
            </a:r>
            <a:r>
              <a:rPr lang="zh-CN" altLang="en-US" dirty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需通过嘉年华</a:t>
            </a:r>
            <a:r>
              <a:rPr lang="en-US" altLang="zh-CN" dirty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APP</a:t>
            </a:r>
            <a:r>
              <a:rPr lang="zh-CN" altLang="en-US" dirty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，提示</a:t>
            </a:r>
            <a:r>
              <a:rPr lang="en-US" altLang="zh-CN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</a:t>
            </a:r>
            <a:r>
              <a:rPr lang="zh-CN" altLang="en-US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活动机制。（待确认，共</a:t>
            </a:r>
            <a:r>
              <a:rPr lang="en-US" altLang="zh-CN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8</a:t>
            </a:r>
            <a:r>
              <a:rPr lang="zh-CN" altLang="en-US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次）</a:t>
            </a:r>
            <a:endParaRPr lang="en-US" altLang="zh-CN" dirty="0" smtClean="0">
              <a:solidFill>
                <a:srgbClr val="FF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5803" y="1664712"/>
            <a:ext cx="10874647" cy="134072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l" defTabSz="386762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积分发放机制：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marL="285750" marR="0" indent="-285750" algn="l" defTabSz="386762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每日：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11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：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00 - 21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：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0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0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，通过大转盘形式抽取：</a:t>
            </a:r>
            <a:endParaRPr lang="en-US" altLang="zh-CN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marL="0" marR="0" indent="0" algn="l" defTabSz="386762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A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、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R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精品，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B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、不同数额的金币，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C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、扭蛋机（扭蛋机为周同学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IP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盲盒及其周边）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每个周末及其节假日可抽取：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18:00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点，通过撒金币雨形式抽取：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50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、</a:t>
            </a:r>
            <a:r>
              <a:rPr lang="en-US" altLang="zh-CN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100</a:t>
            </a: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豌豆。</a:t>
            </a:r>
            <a:endParaRPr lang="en-US" altLang="zh-CN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442271"/>
              </p:ext>
            </p:extLst>
          </p:nvPr>
        </p:nvGraphicFramePr>
        <p:xfrm>
          <a:off x="303355" y="3089987"/>
          <a:ext cx="3587760" cy="2149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4596">
                  <a:extLst>
                    <a:ext uri="{9D8B030D-6E8A-4147-A177-3AD203B41FA5}">
                      <a16:colId xmlns:a16="http://schemas.microsoft.com/office/drawing/2014/main" val="606457802"/>
                    </a:ext>
                  </a:extLst>
                </a:gridCol>
                <a:gridCol w="1663442">
                  <a:extLst>
                    <a:ext uri="{9D8B030D-6E8A-4147-A177-3AD203B41FA5}">
                      <a16:colId xmlns:a16="http://schemas.microsoft.com/office/drawing/2014/main" val="552379627"/>
                    </a:ext>
                  </a:extLst>
                </a:gridCol>
                <a:gridCol w="1119722">
                  <a:extLst>
                    <a:ext uri="{9D8B030D-6E8A-4147-A177-3AD203B41FA5}">
                      <a16:colId xmlns:a16="http://schemas.microsoft.com/office/drawing/2014/main" val="938478513"/>
                    </a:ext>
                  </a:extLst>
                </a:gridCol>
              </a:tblGrid>
              <a:tr h="373016"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奖项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内容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每日数量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112311"/>
                  </a:ext>
                </a:extLst>
              </a:tr>
              <a:tr h="373016">
                <a:tc rowSpan="4"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R</a:t>
                      </a:r>
                      <a:r>
                        <a:rPr lang="zh-CN" altLang="en-US" sz="1100" b="0" i="0" u="none" strike="noStrike" cap="none" spc="0" baseline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精品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R</a:t>
                      </a: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定制扇子</a:t>
                      </a:r>
                      <a:endParaRPr lang="en-US" altLang="zh-CN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200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682756"/>
                  </a:ext>
                </a:extLst>
              </a:tr>
              <a:tr h="37301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R</a:t>
                      </a: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定制环保袋</a:t>
                      </a:r>
                      <a:endParaRPr lang="en-US" altLang="zh-CN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1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695671"/>
                  </a:ext>
                </a:extLst>
              </a:tr>
              <a:tr h="51507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半夏键盘套装</a:t>
                      </a:r>
                      <a:endParaRPr lang="en-US" altLang="zh-CN" sz="1100" b="0" i="0" u="none" strike="noStrike" cap="none" spc="0" baseline="0" dirty="0" smtClean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（每月仅一次）</a:t>
                      </a:r>
                      <a:endParaRPr lang="en-US" altLang="zh-CN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1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12608"/>
                  </a:ext>
                </a:extLst>
              </a:tr>
              <a:tr h="515070">
                <a:tc vMerge="1"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 免费上门试驾服务</a:t>
                      </a:r>
                      <a:endParaRPr lang="en-US" altLang="zh-CN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200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490044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171957"/>
              </p:ext>
            </p:extLst>
          </p:nvPr>
        </p:nvGraphicFramePr>
        <p:xfrm>
          <a:off x="4116030" y="3089988"/>
          <a:ext cx="3197940" cy="21491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4656">
                  <a:extLst>
                    <a:ext uri="{9D8B030D-6E8A-4147-A177-3AD203B41FA5}">
                      <a16:colId xmlns:a16="http://schemas.microsoft.com/office/drawing/2014/main" val="606457802"/>
                    </a:ext>
                  </a:extLst>
                </a:gridCol>
                <a:gridCol w="1487304">
                  <a:extLst>
                    <a:ext uri="{9D8B030D-6E8A-4147-A177-3AD203B41FA5}">
                      <a16:colId xmlns:a16="http://schemas.microsoft.com/office/drawing/2014/main" val="552379627"/>
                    </a:ext>
                  </a:extLst>
                </a:gridCol>
                <a:gridCol w="1065980">
                  <a:extLst>
                    <a:ext uri="{9D8B030D-6E8A-4147-A177-3AD203B41FA5}">
                      <a16:colId xmlns:a16="http://schemas.microsoft.com/office/drawing/2014/main" val="938478513"/>
                    </a:ext>
                  </a:extLst>
                </a:gridCol>
              </a:tblGrid>
              <a:tr h="307027"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奖项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内容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每日数量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112311"/>
                  </a:ext>
                </a:extLst>
              </a:tr>
              <a:tr h="307027">
                <a:tc rowSpan="6"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金币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5</a:t>
                      </a: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豌豆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1000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366912"/>
                  </a:ext>
                </a:extLst>
              </a:tr>
              <a:tr h="3070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10</a:t>
                      </a: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豌豆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700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682756"/>
                  </a:ext>
                </a:extLst>
              </a:tr>
              <a:tr h="3070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15</a:t>
                      </a: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豌豆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165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307420"/>
                  </a:ext>
                </a:extLst>
              </a:tr>
              <a:tr h="3070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20</a:t>
                      </a: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豌豆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30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31"/>
                  </a:ext>
                </a:extLst>
              </a:tr>
              <a:tr h="30702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50</a:t>
                      </a: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豌豆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20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102401"/>
                  </a:ext>
                </a:extLst>
              </a:tr>
              <a:tr h="307027">
                <a:tc vMerge="1"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100</a:t>
                      </a: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豌豆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20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04649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31745"/>
              </p:ext>
            </p:extLst>
          </p:nvPr>
        </p:nvGraphicFramePr>
        <p:xfrm>
          <a:off x="7538885" y="3089986"/>
          <a:ext cx="3483075" cy="21491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9205">
                  <a:extLst>
                    <a:ext uri="{9D8B030D-6E8A-4147-A177-3AD203B41FA5}">
                      <a16:colId xmlns:a16="http://schemas.microsoft.com/office/drawing/2014/main" val="606457802"/>
                    </a:ext>
                  </a:extLst>
                </a:gridCol>
                <a:gridCol w="1476770">
                  <a:extLst>
                    <a:ext uri="{9D8B030D-6E8A-4147-A177-3AD203B41FA5}">
                      <a16:colId xmlns:a16="http://schemas.microsoft.com/office/drawing/2014/main" val="552379627"/>
                    </a:ext>
                  </a:extLst>
                </a:gridCol>
                <a:gridCol w="1227100">
                  <a:extLst>
                    <a:ext uri="{9D8B030D-6E8A-4147-A177-3AD203B41FA5}">
                      <a16:colId xmlns:a16="http://schemas.microsoft.com/office/drawing/2014/main" val="938478513"/>
                    </a:ext>
                  </a:extLst>
                </a:gridCol>
              </a:tblGrid>
              <a:tr h="358198"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奖项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内容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每日数量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112311"/>
                  </a:ext>
                </a:extLst>
              </a:tr>
              <a:tr h="358198">
                <a:tc rowSpan="5"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扭蛋</a:t>
                      </a:r>
                      <a:endParaRPr lang="en-US" altLang="zh-CN" sz="1100" b="0" i="0" u="none" strike="noStrike" cap="none" spc="0" baseline="0" dirty="0" smtClean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盲盒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周同学盲盒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12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366912"/>
                  </a:ext>
                </a:extLst>
              </a:tr>
              <a:tr h="35819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周同学徽章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20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682756"/>
                  </a:ext>
                </a:extLst>
              </a:tr>
              <a:tr h="35819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周同学成人口罩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40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031"/>
                  </a:ext>
                </a:extLst>
              </a:tr>
              <a:tr h="358198">
                <a:tc vMerge="1"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周杰伦黑胶唱片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0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31575"/>
                  </a:ext>
                </a:extLst>
              </a:tr>
              <a:tr h="358198">
                <a:tc vMerge="1"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周杰伦亲笔签名海报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386762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0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348879"/>
                  </a:ext>
                </a:extLst>
              </a:tr>
            </a:tbl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06CC6171-0146-DE45-BEB8-3B76C3E5E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056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8E67D1CF-4575-BF40-8CED-C441664A5FF0}"/>
              </a:ext>
            </a:extLst>
          </p:cNvPr>
          <p:cNvSpPr txBox="1"/>
          <p:nvPr/>
        </p:nvSpPr>
        <p:spPr>
          <a:xfrm>
            <a:off x="235805" y="270678"/>
            <a:ext cx="3687262" cy="7867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l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R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SPACE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  <a:p>
            <a:pPr marL="0" marR="0" indent="0" algn="l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嘉</a:t>
            </a:r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年华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APP</a:t>
            </a:r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基本兑换机制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5804" y="1057406"/>
            <a:ext cx="10874647" cy="489110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0049" y="1057407"/>
            <a:ext cx="10786155" cy="177161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l" defTabSz="386762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用户当场下载</a:t>
            </a:r>
            <a:r>
              <a:rPr lang="en-US" altLang="zh-CN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APP</a:t>
            </a:r>
            <a:r>
              <a:rPr lang="zh-CN" altLang="en-US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并注册成功者即可开启</a:t>
            </a:r>
            <a:endParaRPr lang="en-US" altLang="zh-CN" dirty="0" smtClean="0">
              <a:solidFill>
                <a:srgbClr val="FF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marL="285750" marR="0" indent="-285750" algn="l" defTabSz="386762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30</a:t>
            </a:r>
            <a:r>
              <a:rPr lang="zh-CN" altLang="en-US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分钟唱吧免费体验权。</a:t>
            </a:r>
            <a:endParaRPr lang="en-US" altLang="zh-CN" dirty="0" smtClean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marL="285750" marR="0" indent="-285750" algn="l" defTabSz="386762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优先获得</a:t>
            </a:r>
            <a:r>
              <a:rPr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试</a:t>
            </a:r>
            <a:r>
              <a:rPr lang="zh-CN" altLang="en-US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驾及预约</a:t>
            </a:r>
            <a:r>
              <a:rPr lang="en-US" altLang="zh-CN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</a:t>
            </a:r>
            <a:r>
              <a:rPr lang="zh-CN" altLang="en-US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汽车送回家服务。</a:t>
            </a:r>
            <a:endParaRPr lang="en-US" altLang="zh-CN" dirty="0" smtClean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marL="285750" marR="0" indent="-285750" algn="l" defTabSz="386762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Ø"/>
              <a:tabLst/>
            </a:pPr>
            <a:r>
              <a:rPr lang="en-US" altLang="zh-CN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30</a:t>
            </a:r>
            <a:r>
              <a:rPr lang="zh-CN" altLang="en-US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代币的饮品一份。</a:t>
            </a:r>
            <a:endParaRPr lang="zh-CN" altLang="en-US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53D7D6F-EA9A-8146-9098-A9AD010DDE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1029" y="2966995"/>
          <a:ext cx="10454454" cy="1476636"/>
        </p:xfrm>
        <a:graphic>
          <a:graphicData uri="http://schemas.openxmlformats.org/drawingml/2006/table">
            <a:tbl>
              <a:tblPr/>
              <a:tblGrid>
                <a:gridCol w="1985202">
                  <a:extLst>
                    <a:ext uri="{9D8B030D-6E8A-4147-A177-3AD203B41FA5}">
                      <a16:colId xmlns:a16="http://schemas.microsoft.com/office/drawing/2014/main" val="4274557025"/>
                    </a:ext>
                  </a:extLst>
                </a:gridCol>
                <a:gridCol w="2570768">
                  <a:extLst>
                    <a:ext uri="{9D8B030D-6E8A-4147-A177-3AD203B41FA5}">
                      <a16:colId xmlns:a16="http://schemas.microsoft.com/office/drawing/2014/main" val="1374269221"/>
                    </a:ext>
                  </a:extLst>
                </a:gridCol>
                <a:gridCol w="1413922">
                  <a:extLst>
                    <a:ext uri="{9D8B030D-6E8A-4147-A177-3AD203B41FA5}">
                      <a16:colId xmlns:a16="http://schemas.microsoft.com/office/drawing/2014/main" val="3210505628"/>
                    </a:ext>
                  </a:extLst>
                </a:gridCol>
                <a:gridCol w="1828101">
                  <a:extLst>
                    <a:ext uri="{9D8B030D-6E8A-4147-A177-3AD203B41FA5}">
                      <a16:colId xmlns:a16="http://schemas.microsoft.com/office/drawing/2014/main" val="1263850996"/>
                    </a:ext>
                  </a:extLst>
                </a:gridCol>
                <a:gridCol w="1413922">
                  <a:extLst>
                    <a:ext uri="{9D8B030D-6E8A-4147-A177-3AD203B41FA5}">
                      <a16:colId xmlns:a16="http://schemas.microsoft.com/office/drawing/2014/main" val="2452780541"/>
                    </a:ext>
                  </a:extLst>
                </a:gridCol>
                <a:gridCol w="1242539">
                  <a:extLst>
                    <a:ext uri="{9D8B030D-6E8A-4147-A177-3AD203B41FA5}">
                      <a16:colId xmlns:a16="http://schemas.microsoft.com/office/drawing/2014/main" val="3209085407"/>
                    </a:ext>
                  </a:extLst>
                </a:gridCol>
              </a:tblGrid>
              <a:tr h="369159"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项目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时间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地点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乘车人数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车型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车牌号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952038"/>
                  </a:ext>
                </a:extLst>
              </a:tr>
              <a:tr h="369159"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试驾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15:00-16:00</a:t>
                      </a:r>
                      <a:endParaRPr lang="en-US" altLang="zh-CN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嘉年华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***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2749054"/>
                  </a:ext>
                </a:extLst>
              </a:tr>
              <a:tr h="369159"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试驾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17:00-18:00</a:t>
                      </a:r>
                      <a:endParaRPr lang="en-US" altLang="zh-CN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嘉年华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***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914770"/>
                  </a:ext>
                </a:extLst>
              </a:tr>
              <a:tr h="369159"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 smtClean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送回家服务</a:t>
                      </a:r>
                      <a:endParaRPr lang="zh-CN" altLang="en-US" sz="11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Helvetica Neue Ligh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18:00-19:00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嘉年华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u="none" strike="noStrike" cap="none" spc="0" baseline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3867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Helvetica Neue Light"/>
                        </a:rPr>
                        <a:t>***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882848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06CC6171-0146-DE45-BEB8-3B76C3E5E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74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8E67D1CF-4575-BF40-8CED-C441664A5FF0}"/>
              </a:ext>
            </a:extLst>
          </p:cNvPr>
          <p:cNvSpPr txBox="1"/>
          <p:nvPr/>
        </p:nvSpPr>
        <p:spPr>
          <a:xfrm>
            <a:off x="235805" y="270678"/>
            <a:ext cx="3256004" cy="7867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l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R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 </a:t>
            </a:r>
            <a:r>
              <a:rPr kumimoji="0" lang="en-US" altLang="zh-C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SPACE</a:t>
            </a: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 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  <a:p>
            <a:pPr marL="0" marR="0" indent="0" algn="l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嘉</a:t>
            </a:r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年华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H5</a:t>
            </a:r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逻辑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640"/>
            <a:ext cx="11430000" cy="39129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CC6171-0146-DE45-BEB8-3B76C3E5E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816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5804" y="1057406"/>
            <a:ext cx="10874647" cy="489110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260" y="1156670"/>
            <a:ext cx="1996678" cy="3991433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9" y="1156670"/>
            <a:ext cx="2034425" cy="4062065"/>
          </a:xfrm>
          <a:prstGeom prst="round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369" y="1172344"/>
            <a:ext cx="2006063" cy="400543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276" y="1177903"/>
            <a:ext cx="1998790" cy="39956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6CC6171-0146-DE45-BEB8-3B76C3E5EF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E67D1CF-4575-BF40-8CED-C441664A5FF0}"/>
              </a:ext>
            </a:extLst>
          </p:cNvPr>
          <p:cNvSpPr txBox="1"/>
          <p:nvPr/>
        </p:nvSpPr>
        <p:spPr>
          <a:xfrm>
            <a:off x="235804" y="270678"/>
            <a:ext cx="5309589" cy="7867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嘉年华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H5</a:t>
            </a:r>
          </a:p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逻辑画面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43439" y="5295472"/>
            <a:ext cx="2034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扫描二</a:t>
            </a:r>
            <a:r>
              <a:rPr lang="zh-CN" altLang="en-US" sz="1200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维</a:t>
            </a: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码授权</a:t>
            </a:r>
            <a:endParaRPr lang="en-US" altLang="zh-CN" sz="1200" dirty="0" smtClean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微</a:t>
            </a:r>
            <a:r>
              <a:rPr lang="zh-CN" altLang="en-US" sz="1200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信头像</a:t>
            </a:r>
            <a:r>
              <a:rPr lang="en-US" altLang="zh-CN" sz="1200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/</a:t>
            </a:r>
            <a:r>
              <a:rPr lang="zh-CN" altLang="en-US" sz="1200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电话等基础信息</a:t>
            </a:r>
            <a:endParaRPr lang="zh-CN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93849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社区发表动态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11414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进入功能页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93029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活动规则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174644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抽奖画面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95" y="1172344"/>
            <a:ext cx="1990950" cy="397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802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35804" y="1057406"/>
            <a:ext cx="10874647" cy="489110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9" y="1167287"/>
            <a:ext cx="1996678" cy="39914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6CC6171-0146-DE45-BEB8-3B76C3E5E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E67D1CF-4575-BF40-8CED-C441664A5FF0}"/>
              </a:ext>
            </a:extLst>
          </p:cNvPr>
          <p:cNvSpPr txBox="1"/>
          <p:nvPr/>
        </p:nvSpPr>
        <p:spPr>
          <a:xfrm>
            <a:off x="235804" y="270678"/>
            <a:ext cx="5309589" cy="7867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嘉年华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H5</a:t>
            </a:r>
          </a:p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抽奖页面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6367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礼品抽奖页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47752" y="4713318"/>
            <a:ext cx="1596719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未中奖画面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624477" y="4653010"/>
            <a:ext cx="16696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获得盲盒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41246" y="4628460"/>
            <a:ext cx="166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获得礼品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78" y="1216482"/>
            <a:ext cx="1671293" cy="33377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016" y="1216482"/>
            <a:ext cx="1669685" cy="33377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46" y="1216482"/>
            <a:ext cx="1669685" cy="33377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76" y="1216482"/>
            <a:ext cx="1669685" cy="33377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705" y="1216482"/>
            <a:ext cx="1669685" cy="333776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220576" y="4642360"/>
            <a:ext cx="166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获得豌豆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270268" y="4713318"/>
            <a:ext cx="16696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获得奖项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1475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1430000" cy="6426200"/>
          </a:xfrm>
          <a:prstGeom prst="rect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1920" cy="6426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err="1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Foor</a:t>
            </a:r>
            <a:r>
              <a:rPr kumimoji="1" lang="en-US" altLang="zh-CN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 plan</a:t>
            </a:r>
            <a:endParaRPr kumimoji="1" lang="en-US" altLang="zh-CN" sz="1749" dirty="0">
              <a:solidFill>
                <a:schemeClr val="bg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5543550" y="5448300"/>
            <a:ext cx="215900" cy="469900"/>
          </a:xfrm>
          <a:prstGeom prst="straightConnector1">
            <a:avLst/>
          </a:prstGeom>
          <a:noFill/>
          <a:ln w="889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矩形 11"/>
          <p:cNvSpPr/>
          <p:nvPr/>
        </p:nvSpPr>
        <p:spPr>
          <a:xfrm rot="20676940">
            <a:off x="3777289" y="4019441"/>
            <a:ext cx="920549" cy="492386"/>
          </a:xfrm>
          <a:prstGeom prst="rect">
            <a:avLst/>
          </a:prstGeom>
          <a:solidFill>
            <a:srgbClr val="FF0000">
              <a:alpha val="40000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文本框 12"/>
          <p:cNvSpPr txBox="1"/>
          <p:nvPr/>
        </p:nvSpPr>
        <p:spPr>
          <a:xfrm rot="20623751">
            <a:off x="5372100" y="5551496"/>
            <a:ext cx="1473200" cy="26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入口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15" name="文本框 14"/>
          <p:cNvSpPr txBox="1"/>
          <p:nvPr/>
        </p:nvSpPr>
        <p:spPr>
          <a:xfrm rot="20623751">
            <a:off x="6860125" y="5218641"/>
            <a:ext cx="1473200" cy="26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蟠秀路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57005" y="4127740"/>
            <a:ext cx="1473200" cy="23273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R SPACE</a:t>
            </a:r>
            <a:endParaRPr kumimoji="0" lang="zh-CN" alt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17" name="文本框 16"/>
          <p:cNvSpPr txBox="1"/>
          <p:nvPr/>
        </p:nvSpPr>
        <p:spPr>
          <a:xfrm rot="3584446">
            <a:off x="303610" y="4383183"/>
            <a:ext cx="909839" cy="26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徐民东路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18" name="文本框 17"/>
          <p:cNvSpPr txBox="1"/>
          <p:nvPr/>
        </p:nvSpPr>
        <p:spPr>
          <a:xfrm rot="3584446">
            <a:off x="8355410" y="2097183"/>
            <a:ext cx="909839" cy="26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盈港东路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6670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35804" y="1057406"/>
            <a:ext cx="10874647" cy="489110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9" y="1167287"/>
            <a:ext cx="1996678" cy="39914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6CC6171-0146-DE45-BEB8-3B76C3E5E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E67D1CF-4575-BF40-8CED-C441664A5FF0}"/>
              </a:ext>
            </a:extLst>
          </p:cNvPr>
          <p:cNvSpPr txBox="1"/>
          <p:nvPr/>
        </p:nvSpPr>
        <p:spPr>
          <a:xfrm>
            <a:off x="235804" y="270678"/>
            <a:ext cx="5309589" cy="7867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嘉年华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H5</a:t>
            </a:r>
          </a:p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抽奖页面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6367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礼品抽奖页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76984" y="5305103"/>
            <a:ext cx="1596719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获得试驾权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24704" y="5309017"/>
            <a:ext cx="166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预约成功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898" y="1167287"/>
            <a:ext cx="2013746" cy="40255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856176" y="5309017"/>
            <a:ext cx="166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填写个人信息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101" y="1169818"/>
            <a:ext cx="1995412" cy="39889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647" y="1163746"/>
            <a:ext cx="1998450" cy="399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6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35804" y="1057406"/>
            <a:ext cx="10874647" cy="489110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CC6171-0146-DE45-BEB8-3B76C3E5E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8E67D1CF-4575-BF40-8CED-C441664A5FF0}"/>
              </a:ext>
            </a:extLst>
          </p:cNvPr>
          <p:cNvSpPr txBox="1"/>
          <p:nvPr/>
        </p:nvSpPr>
        <p:spPr>
          <a:xfrm>
            <a:off x="235804" y="270678"/>
            <a:ext cx="5309589" cy="7867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嘉年华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H5</a:t>
            </a:r>
          </a:p>
          <a:p>
            <a:pPr algn="l"/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限时拼手速豌豆雨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9" y="1167287"/>
            <a:ext cx="1996678" cy="39914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25" y="1177251"/>
            <a:ext cx="1996678" cy="399143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11" y="1177250"/>
            <a:ext cx="1988979" cy="397221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99" y="1158032"/>
            <a:ext cx="1996678" cy="399143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06367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礼品抽奖页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776984" y="5305103"/>
            <a:ext cx="1596719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拼手</a:t>
            </a: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速豌豆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024704" y="5309017"/>
            <a:ext cx="166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挑战失败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56176" y="5309017"/>
            <a:ext cx="16696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挑战成功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4233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5804" y="1057406"/>
            <a:ext cx="10874647" cy="489110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63" y="1205865"/>
            <a:ext cx="2035916" cy="40698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12" y="1191327"/>
            <a:ext cx="2035962" cy="40699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272" y="1134129"/>
            <a:ext cx="2035916" cy="40698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2" y="1205865"/>
            <a:ext cx="2018293" cy="403075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9" y="1177903"/>
            <a:ext cx="2010121" cy="40183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69" y="1205865"/>
            <a:ext cx="2010121" cy="401830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E67D1CF-4575-BF40-8CED-C441664A5FF0}"/>
              </a:ext>
            </a:extLst>
          </p:cNvPr>
          <p:cNvSpPr txBox="1"/>
          <p:nvPr/>
        </p:nvSpPr>
        <p:spPr>
          <a:xfrm>
            <a:off x="235804" y="270678"/>
            <a:ext cx="5309589" cy="7867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嘉年华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H5</a:t>
            </a:r>
          </a:p>
          <a:p>
            <a:pPr algn="l"/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礼品展示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&amp;</a:t>
            </a:r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预约试乘试驾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CC6171-0146-DE45-BEB8-3B76C3E5EF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06367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功能页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93849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礼品展示页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11414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预约试乘</a:t>
            </a:r>
            <a:r>
              <a:rPr lang="en-US" altLang="zh-CN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/</a:t>
            </a:r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试驾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74893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信息填写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174644" y="5295472"/>
            <a:ext cx="1807172" cy="280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预约成功</a:t>
            </a:r>
            <a:endParaRPr lang="en-US" altLang="zh-CN" sz="1200" dirty="0"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9721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8E67D1CF-4575-BF40-8CED-C441664A5FF0}"/>
              </a:ext>
            </a:extLst>
          </p:cNvPr>
          <p:cNvSpPr txBox="1"/>
          <p:nvPr/>
        </p:nvSpPr>
        <p:spPr>
          <a:xfrm>
            <a:off x="235804" y="455344"/>
            <a:ext cx="5309589" cy="41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嘉年华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H5</a:t>
            </a:r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礼品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-R</a:t>
            </a:r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精品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CC6171-0146-DE45-BEB8-3B76C3E5E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216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8E67D1CF-4575-BF40-8CED-C441664A5FF0}"/>
              </a:ext>
            </a:extLst>
          </p:cNvPr>
          <p:cNvSpPr txBox="1"/>
          <p:nvPr/>
        </p:nvSpPr>
        <p:spPr>
          <a:xfrm>
            <a:off x="235804" y="455344"/>
            <a:ext cx="5309589" cy="41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嘉年华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H5</a:t>
            </a:r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礼品</a:t>
            </a:r>
            <a:r>
              <a:rPr lang="en-US" altLang="zh-CN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-</a:t>
            </a:r>
            <a:r>
              <a:rPr lang="zh-CN" altLang="en-US" sz="24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周同学</a:t>
            </a:r>
            <a:endParaRPr kumimoji="0" lang="en-US" altLang="zh-CN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CC6171-0146-DE45-BEB8-3B76C3E5E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959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8D277D-76D6-A64F-B2C8-07C5639658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3465" y="2174421"/>
            <a:ext cx="10963071" cy="12525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A93C7F-E8EF-0A46-92A7-FCB6929D2C0F}"/>
              </a:ext>
            </a:extLst>
          </p:cNvPr>
          <p:cNvSpPr txBox="1"/>
          <p:nvPr/>
        </p:nvSpPr>
        <p:spPr>
          <a:xfrm>
            <a:off x="3739539" y="2477470"/>
            <a:ext cx="3950923" cy="432639"/>
          </a:xfrm>
          <a:prstGeom prst="rect">
            <a:avLst/>
          </a:prstGeom>
          <a:noFill/>
        </p:spPr>
        <p:txBody>
          <a:bodyPr wrap="square" lIns="85683" tIns="42841" rIns="85683" bIns="42841" rtlCol="0" anchor="ctr">
            <a:spAutoFit/>
          </a:bodyPr>
          <a:lstStyle/>
          <a:p>
            <a:pPr algn="ctr"/>
            <a:r>
              <a:rPr kumimoji="1" lang="en-US" altLang="zh-CN" sz="2249" spc="562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POSM</a:t>
            </a:r>
            <a:endParaRPr kumimoji="1" lang="en-US" altLang="zh-CN" sz="2249" spc="562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194FB6-74EA-4F46-81DE-C5FB36018CF2}"/>
              </a:ext>
            </a:extLst>
          </p:cNvPr>
          <p:cNvSpPr txBox="1"/>
          <p:nvPr/>
        </p:nvSpPr>
        <p:spPr>
          <a:xfrm>
            <a:off x="2343669" y="5393845"/>
            <a:ext cx="6171467" cy="317223"/>
          </a:xfrm>
          <a:prstGeom prst="rect">
            <a:avLst/>
          </a:prstGeom>
          <a:noFill/>
        </p:spPr>
        <p:txBody>
          <a:bodyPr wrap="square" lIns="85683" tIns="42841" rIns="85683" bIns="42841" rtlCol="0">
            <a:spAutoFit/>
          </a:bodyPr>
          <a:lstStyle/>
          <a:p>
            <a:pPr algn="ctr"/>
            <a:r>
              <a:rPr kumimoji="1" lang="en-US" altLang="zh-CN" sz="1499" dirty="0">
                <a:solidFill>
                  <a:schemeClr val="bg1"/>
                </a:solidFill>
              </a:rPr>
              <a:t>ADSH </a:t>
            </a:r>
            <a:endParaRPr kumimoji="1" lang="zh-CN" altLang="en-US" sz="1499" dirty="0">
              <a:solidFill>
                <a:schemeClr val="bg1"/>
              </a:solidFill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F39CFC9-D7B8-C547-8FBB-0ECA8B1D5359}"/>
              </a:ext>
            </a:extLst>
          </p:cNvPr>
          <p:cNvCxnSpPr>
            <a:cxnSpLocks/>
          </p:cNvCxnSpPr>
          <p:nvPr/>
        </p:nvCxnSpPr>
        <p:spPr>
          <a:xfrm>
            <a:off x="4605291" y="2993379"/>
            <a:ext cx="221941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571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MARVEL </a:t>
            </a:r>
            <a:r>
              <a:rPr kumimoji="1" lang="en-US" altLang="zh-CN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参数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牌设计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8580" y="978735"/>
            <a:ext cx="2261419" cy="263508"/>
          </a:xfrm>
          <a:prstGeom prst="rect">
            <a:avLst/>
          </a:prstGeom>
          <a:solidFill>
            <a:srgbClr val="FF00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待确认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/>
          <a:stretch/>
        </p:blipFill>
        <p:spPr>
          <a:xfrm rot="5400000">
            <a:off x="3651" y="1337766"/>
            <a:ext cx="4770160" cy="38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81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69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MARVEL </a:t>
            </a:r>
            <a:r>
              <a:rPr kumimoji="1" lang="en-US" altLang="zh-CN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R&amp;ER6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车牌设计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161" y="1683644"/>
            <a:ext cx="4852922" cy="22715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655" y="2068328"/>
            <a:ext cx="4725497" cy="15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35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车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贴设计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（嘉年华提供）</a:t>
            </a:r>
            <a:endParaRPr kumimoji="1" lang="en-US" altLang="zh-CN" sz="1800" dirty="0">
              <a:solidFill>
                <a:srgbClr val="FF0000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168580" y="978735"/>
            <a:ext cx="2261419" cy="263508"/>
          </a:xfrm>
          <a:prstGeom prst="rect">
            <a:avLst/>
          </a:prstGeom>
          <a:solidFill>
            <a:srgbClr val="FF00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待确认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35707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en-US" altLang="zh-CN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定制扇子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32" y="873125"/>
            <a:ext cx="6512780" cy="454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7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" y="0"/>
            <a:ext cx="11424356" cy="6426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err="1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Foor</a:t>
            </a:r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 plan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7718323" y="1484670"/>
            <a:ext cx="1986116" cy="9833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接连接符 6"/>
          <p:cNvCxnSpPr/>
          <p:nvPr/>
        </p:nvCxnSpPr>
        <p:spPr>
          <a:xfrm flipV="1">
            <a:off x="7939549" y="4409768"/>
            <a:ext cx="1764890" cy="1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连接符 8"/>
          <p:cNvCxnSpPr/>
          <p:nvPr/>
        </p:nvCxnSpPr>
        <p:spPr>
          <a:xfrm>
            <a:off x="1283109" y="4758812"/>
            <a:ext cx="1853381" cy="1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/>
          <p:cNvCxnSpPr/>
          <p:nvPr/>
        </p:nvCxnSpPr>
        <p:spPr>
          <a:xfrm>
            <a:off x="1283109" y="3181556"/>
            <a:ext cx="1720645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9168580" y="4073637"/>
            <a:ext cx="130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礼品兑换区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799468" y="2851591"/>
            <a:ext cx="130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户外</a:t>
            </a:r>
            <a:r>
              <a:rPr kumimoji="1" lang="zh-CN" altLang="en-US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休息区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754289" y="4451273"/>
            <a:ext cx="1802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Marvel R</a:t>
            </a:r>
            <a:r>
              <a:rPr kumimoji="1" lang="zh-CN" altLang="en-US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展车区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9052083" y="1186726"/>
            <a:ext cx="130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ER6</a:t>
            </a:r>
            <a:r>
              <a:rPr kumimoji="1" lang="zh-CN" altLang="en-US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展车区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5883234" y="2851592"/>
            <a:ext cx="3937702" cy="1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9168580" y="2476292"/>
            <a:ext cx="130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</a:t>
            </a:r>
            <a:r>
              <a:rPr kumimoji="1" lang="zh-CN" altLang="en-US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展区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39617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嘉年华</a:t>
            </a:r>
            <a:r>
              <a:rPr kumimoji="1" lang="en-US" altLang="zh-CN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APP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148" y="873556"/>
            <a:ext cx="3084646" cy="452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17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周同学立牌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44" y="873125"/>
            <a:ext cx="3508512" cy="48049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8580" y="978735"/>
            <a:ext cx="2261419" cy="263508"/>
          </a:xfrm>
          <a:prstGeom prst="rect">
            <a:avLst/>
          </a:prstGeom>
          <a:solidFill>
            <a:srgbClr val="FF00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待确认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805510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盲盒机外包装及盲盒包装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8580" y="978735"/>
            <a:ext cx="2261419" cy="263508"/>
          </a:xfrm>
          <a:prstGeom prst="rect">
            <a:avLst/>
          </a:prstGeom>
          <a:solidFill>
            <a:srgbClr val="FF00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待确认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9" y="806809"/>
            <a:ext cx="5815952" cy="437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98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唱吧外包装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8580" y="978735"/>
            <a:ext cx="2261419" cy="263508"/>
          </a:xfrm>
          <a:prstGeom prst="rect">
            <a:avLst/>
          </a:prstGeom>
          <a:solidFill>
            <a:srgbClr val="FF00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待确认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59892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摩天轮室内设计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8580" y="978735"/>
            <a:ext cx="2261419" cy="263508"/>
          </a:xfrm>
          <a:prstGeom prst="rect">
            <a:avLst/>
          </a:prstGeom>
          <a:solidFill>
            <a:srgbClr val="FF00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待确认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87196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7" y="367871"/>
            <a:ext cx="4655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兑换处屏幕素材（兑换机制）</a:t>
            </a:r>
            <a:r>
              <a:rPr kumimoji="1" lang="en-US" altLang="zh-CN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&amp;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兑换立牌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8580" y="978735"/>
            <a:ext cx="2261419" cy="263508"/>
          </a:xfrm>
          <a:prstGeom prst="rect">
            <a:avLst/>
          </a:prstGeom>
          <a:solidFill>
            <a:srgbClr val="FF00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待确认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17815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en-US" altLang="zh-CN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定制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口罩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432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8D277D-76D6-A64F-B2C8-07C5639658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3465" y="2174421"/>
            <a:ext cx="10963071" cy="12525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A93C7F-E8EF-0A46-92A7-FCB6929D2C0F}"/>
              </a:ext>
            </a:extLst>
          </p:cNvPr>
          <p:cNvSpPr txBox="1"/>
          <p:nvPr/>
        </p:nvSpPr>
        <p:spPr>
          <a:xfrm>
            <a:off x="3739539" y="2477470"/>
            <a:ext cx="3950923" cy="432639"/>
          </a:xfrm>
          <a:prstGeom prst="rect">
            <a:avLst/>
          </a:prstGeom>
          <a:noFill/>
        </p:spPr>
        <p:txBody>
          <a:bodyPr wrap="square" lIns="85683" tIns="42841" rIns="85683" bIns="42841" rtlCol="0" anchor="ctr">
            <a:spAutoFit/>
          </a:bodyPr>
          <a:lstStyle/>
          <a:p>
            <a:pPr algn="ctr"/>
            <a:r>
              <a:rPr kumimoji="1" lang="zh-CN" altLang="en-US" sz="2249" spc="562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人员部分</a:t>
            </a:r>
            <a:endParaRPr kumimoji="1" lang="en-US" altLang="zh-CN" sz="2249" spc="562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194FB6-74EA-4F46-81DE-C5FB36018CF2}"/>
              </a:ext>
            </a:extLst>
          </p:cNvPr>
          <p:cNvSpPr txBox="1"/>
          <p:nvPr/>
        </p:nvSpPr>
        <p:spPr>
          <a:xfrm>
            <a:off x="2343669" y="5393845"/>
            <a:ext cx="6171467" cy="317223"/>
          </a:xfrm>
          <a:prstGeom prst="rect">
            <a:avLst/>
          </a:prstGeom>
          <a:noFill/>
        </p:spPr>
        <p:txBody>
          <a:bodyPr wrap="square" lIns="85683" tIns="42841" rIns="85683" bIns="42841" rtlCol="0">
            <a:spAutoFit/>
          </a:bodyPr>
          <a:lstStyle/>
          <a:p>
            <a:pPr algn="ctr"/>
            <a:r>
              <a:rPr kumimoji="1" lang="en-US" altLang="zh-CN" sz="1499" dirty="0">
                <a:solidFill>
                  <a:schemeClr val="bg1"/>
                </a:solidFill>
              </a:rPr>
              <a:t>ADSH </a:t>
            </a:r>
            <a:endParaRPr kumimoji="1" lang="zh-CN" altLang="en-US" sz="1499" dirty="0">
              <a:solidFill>
                <a:schemeClr val="bg1"/>
              </a:solidFill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F39CFC9-D7B8-C547-8FBB-0ECA8B1D5359}"/>
              </a:ext>
            </a:extLst>
          </p:cNvPr>
          <p:cNvCxnSpPr>
            <a:cxnSpLocks/>
          </p:cNvCxnSpPr>
          <p:nvPr/>
        </p:nvCxnSpPr>
        <p:spPr>
          <a:xfrm>
            <a:off x="4605291" y="2993379"/>
            <a:ext cx="221941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234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2E95559-659B-CE48-8AA3-BB7F70C90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751027"/>
              </p:ext>
            </p:extLst>
          </p:nvPr>
        </p:nvGraphicFramePr>
        <p:xfrm>
          <a:off x="283971" y="887504"/>
          <a:ext cx="4056335" cy="4379938"/>
        </p:xfrm>
        <a:graphic>
          <a:graphicData uri="http://schemas.openxmlformats.org/drawingml/2006/table">
            <a:tbl>
              <a:tblPr/>
              <a:tblGrid>
                <a:gridCol w="1025916">
                  <a:extLst>
                    <a:ext uri="{9D8B030D-6E8A-4147-A177-3AD203B41FA5}">
                      <a16:colId xmlns:a16="http://schemas.microsoft.com/office/drawing/2014/main" val="2980137144"/>
                    </a:ext>
                  </a:extLst>
                </a:gridCol>
                <a:gridCol w="1025916">
                  <a:extLst>
                    <a:ext uri="{9D8B030D-6E8A-4147-A177-3AD203B41FA5}">
                      <a16:colId xmlns:a16="http://schemas.microsoft.com/office/drawing/2014/main" val="3339867898"/>
                    </a:ext>
                  </a:extLst>
                </a:gridCol>
                <a:gridCol w="2004503">
                  <a:extLst>
                    <a:ext uri="{9D8B030D-6E8A-4147-A177-3AD203B41FA5}">
                      <a16:colId xmlns:a16="http://schemas.microsoft.com/office/drawing/2014/main" val="1566882128"/>
                    </a:ext>
                  </a:extLst>
                </a:gridCol>
              </a:tblGrid>
              <a:tr h="299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颜色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名称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职责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252956"/>
                  </a:ext>
                </a:extLst>
              </a:tr>
              <a:tr h="49109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兼职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唱吧机的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讲解及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秩序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524111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抽取盲盒协助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5827815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礼品派发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6563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物料间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人员休息室轮岗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979444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轮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岗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采买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075585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pg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讲解车辆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421895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礼品发放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334370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机械姬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站车拍摄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3063356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化妆师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画妆补妆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0643298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车美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站车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美容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307127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保洁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一楼整体保洁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758625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保安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一楼楼梯口维持秩序</a:t>
                      </a: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8963280"/>
                  </a:ext>
                </a:extLst>
              </a:tr>
              <a:tr h="29914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一楼位置秩序</a:t>
                      </a:r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/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轮岗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13159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8A07A6A2-ACD2-9648-ACF4-A5FBC323FF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5" t="7817" r="17029" b="5303"/>
          <a:stretch/>
        </p:blipFill>
        <p:spPr>
          <a:xfrm>
            <a:off x="4451144" y="824058"/>
            <a:ext cx="6243232" cy="464398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79E9035F-5DFA-504C-A535-890CFB362452}"/>
              </a:ext>
            </a:extLst>
          </p:cNvPr>
          <p:cNvSpPr/>
          <p:nvPr/>
        </p:nvSpPr>
        <p:spPr>
          <a:xfrm>
            <a:off x="619880" y="1387818"/>
            <a:ext cx="190922" cy="1684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1</a:t>
            </a:r>
            <a:endParaRPr kumimoji="1" lang="zh-CN" altLang="en-US" sz="1312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DAE46D7-B7E6-2C49-8534-F80556939046}"/>
              </a:ext>
            </a:extLst>
          </p:cNvPr>
          <p:cNvSpPr/>
          <p:nvPr/>
        </p:nvSpPr>
        <p:spPr>
          <a:xfrm>
            <a:off x="619881" y="3501060"/>
            <a:ext cx="190922" cy="1684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12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794AC33-C5B0-D440-A3A9-00EBDAB98C98}"/>
              </a:ext>
            </a:extLst>
          </p:cNvPr>
          <p:cNvSpPr/>
          <p:nvPr/>
        </p:nvSpPr>
        <p:spPr>
          <a:xfrm>
            <a:off x="608019" y="3789653"/>
            <a:ext cx="190922" cy="16840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12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BF33BBE-8051-2A4C-AA49-A3CD67361C9D}"/>
              </a:ext>
            </a:extLst>
          </p:cNvPr>
          <p:cNvSpPr/>
          <p:nvPr/>
        </p:nvSpPr>
        <p:spPr>
          <a:xfrm>
            <a:off x="619881" y="4092091"/>
            <a:ext cx="190922" cy="1684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12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303DF3C-62BB-274D-80B1-325AEE4071D1}"/>
              </a:ext>
            </a:extLst>
          </p:cNvPr>
          <p:cNvSpPr/>
          <p:nvPr/>
        </p:nvSpPr>
        <p:spPr>
          <a:xfrm>
            <a:off x="608019" y="4370710"/>
            <a:ext cx="190922" cy="16840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12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84FDE98-3614-CF4E-BB70-1DE11730F405}"/>
              </a:ext>
            </a:extLst>
          </p:cNvPr>
          <p:cNvSpPr/>
          <p:nvPr/>
        </p:nvSpPr>
        <p:spPr>
          <a:xfrm>
            <a:off x="619881" y="4714999"/>
            <a:ext cx="190922" cy="1684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1</a:t>
            </a:r>
            <a:endParaRPr kumimoji="1" lang="zh-CN" altLang="en-US" sz="1312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35E7BD3-C920-B546-B0C1-87612F39582B}"/>
              </a:ext>
            </a:extLst>
          </p:cNvPr>
          <p:cNvSpPr/>
          <p:nvPr/>
        </p:nvSpPr>
        <p:spPr>
          <a:xfrm>
            <a:off x="8851220" y="2266467"/>
            <a:ext cx="281146" cy="25437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2</a:t>
            </a:r>
            <a:endParaRPr kumimoji="1" lang="zh-CN" altLang="en-US" sz="1312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DDDDE18-2790-4741-BF60-C8892BF56AA6}"/>
              </a:ext>
            </a:extLst>
          </p:cNvPr>
          <p:cNvSpPr/>
          <p:nvPr/>
        </p:nvSpPr>
        <p:spPr>
          <a:xfrm>
            <a:off x="7937494" y="1824397"/>
            <a:ext cx="281146" cy="25437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1</a:t>
            </a:r>
            <a:endParaRPr kumimoji="1" lang="zh-CN" altLang="en-US" sz="1312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D17586FF-BA54-EB42-8CC7-7FBF1D0FE369}"/>
              </a:ext>
            </a:extLst>
          </p:cNvPr>
          <p:cNvSpPr/>
          <p:nvPr/>
        </p:nvSpPr>
        <p:spPr>
          <a:xfrm>
            <a:off x="6639967" y="5325290"/>
            <a:ext cx="281146" cy="25437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3</a:t>
            </a:r>
            <a:endParaRPr kumimoji="1" lang="zh-CN" altLang="en-US" sz="1312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019F90DA-93B2-D44A-9B30-DE91D171B3CF}"/>
              </a:ext>
            </a:extLst>
          </p:cNvPr>
          <p:cNvSpPr/>
          <p:nvPr/>
        </p:nvSpPr>
        <p:spPr>
          <a:xfrm>
            <a:off x="9413512" y="1285042"/>
            <a:ext cx="281146" cy="25437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12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3D1E6FF-3264-E04D-84AF-AE84D5F647B2}"/>
              </a:ext>
            </a:extLst>
          </p:cNvPr>
          <p:cNvSpPr/>
          <p:nvPr/>
        </p:nvSpPr>
        <p:spPr>
          <a:xfrm>
            <a:off x="5357224" y="2829956"/>
            <a:ext cx="281146" cy="2543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12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057C76FF-5870-804C-BEAE-68920B59BC79}"/>
              </a:ext>
            </a:extLst>
          </p:cNvPr>
          <p:cNvSpPr/>
          <p:nvPr/>
        </p:nvSpPr>
        <p:spPr>
          <a:xfrm>
            <a:off x="8306743" y="3571987"/>
            <a:ext cx="281146" cy="2543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12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CE475606-7951-A348-A43C-3026399EDF04}"/>
              </a:ext>
            </a:extLst>
          </p:cNvPr>
          <p:cNvSpPr/>
          <p:nvPr/>
        </p:nvSpPr>
        <p:spPr>
          <a:xfrm>
            <a:off x="6443306" y="4175798"/>
            <a:ext cx="281146" cy="25437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12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8C1F06F-A0BB-EA46-980D-D3B43708AB57}"/>
              </a:ext>
            </a:extLst>
          </p:cNvPr>
          <p:cNvSpPr/>
          <p:nvPr/>
        </p:nvSpPr>
        <p:spPr>
          <a:xfrm>
            <a:off x="7796921" y="5354660"/>
            <a:ext cx="281146" cy="25437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5</a:t>
            </a:r>
            <a:endParaRPr kumimoji="1" lang="zh-CN" altLang="en-US" sz="1312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22962BB-28FA-1741-AA18-7F02A9C98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33" name="椭圆 32">
            <a:extLst>
              <a:ext uri="{FF2B5EF4-FFF2-40B4-BE49-F238E27FC236}">
                <a16:creationId xmlns:a16="http://schemas.microsoft.com/office/drawing/2014/main" id="{8FBE560F-7258-4242-8CDA-F6E41DB7E2E1}"/>
              </a:ext>
            </a:extLst>
          </p:cNvPr>
          <p:cNvSpPr/>
          <p:nvPr/>
        </p:nvSpPr>
        <p:spPr>
          <a:xfrm>
            <a:off x="619881" y="5053131"/>
            <a:ext cx="190922" cy="1684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2</a:t>
            </a:r>
            <a:endParaRPr kumimoji="1" lang="zh-CN" altLang="en-US" sz="1312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3BC557FF-27C7-2E4F-A408-9BB9EA18EB84}"/>
              </a:ext>
            </a:extLst>
          </p:cNvPr>
          <p:cNvSpPr/>
          <p:nvPr/>
        </p:nvSpPr>
        <p:spPr>
          <a:xfrm>
            <a:off x="608019" y="2902841"/>
            <a:ext cx="190922" cy="1684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1</a:t>
            </a:r>
            <a:endParaRPr kumimoji="1" lang="zh-CN" altLang="en-US" sz="1312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F36A40A1-2A0D-C141-85AB-6A2CBA32F287}"/>
              </a:ext>
            </a:extLst>
          </p:cNvPr>
          <p:cNvSpPr/>
          <p:nvPr/>
        </p:nvSpPr>
        <p:spPr>
          <a:xfrm>
            <a:off x="6443306" y="2859600"/>
            <a:ext cx="281146" cy="25437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1</a:t>
            </a:r>
            <a:endParaRPr kumimoji="1" lang="zh-CN" altLang="en-US" sz="1312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52B5E961-F9C0-5C41-95C3-AAB51936851D}"/>
              </a:ext>
            </a:extLst>
          </p:cNvPr>
          <p:cNvSpPr/>
          <p:nvPr/>
        </p:nvSpPr>
        <p:spPr>
          <a:xfrm>
            <a:off x="6302733" y="5325290"/>
            <a:ext cx="281146" cy="25437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2</a:t>
            </a:r>
            <a:endParaRPr kumimoji="1" lang="zh-CN" altLang="en-US" sz="1312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891D456-CCDE-A944-A9D6-F57BA4094348}"/>
              </a:ext>
            </a:extLst>
          </p:cNvPr>
          <p:cNvSpPr/>
          <p:nvPr/>
        </p:nvSpPr>
        <p:spPr>
          <a:xfrm>
            <a:off x="619881" y="3221020"/>
            <a:ext cx="190922" cy="1684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2</a:t>
            </a:r>
            <a:endParaRPr kumimoji="1" lang="zh-CN" altLang="en-US" sz="1312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099AF3B7-DC5E-2443-945A-6668667F7401}"/>
              </a:ext>
            </a:extLst>
          </p:cNvPr>
          <p:cNvSpPr/>
          <p:nvPr/>
        </p:nvSpPr>
        <p:spPr>
          <a:xfrm>
            <a:off x="619880" y="1730335"/>
            <a:ext cx="190922" cy="1684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2</a:t>
            </a:r>
            <a:endParaRPr kumimoji="1" lang="zh-CN" altLang="en-US" sz="1312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340105A0-57CF-2145-B7BF-7A9781D78E29}"/>
              </a:ext>
            </a:extLst>
          </p:cNvPr>
          <p:cNvSpPr/>
          <p:nvPr/>
        </p:nvSpPr>
        <p:spPr>
          <a:xfrm>
            <a:off x="524419" y="2029556"/>
            <a:ext cx="190922" cy="1684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3</a:t>
            </a:r>
            <a:endParaRPr kumimoji="1" lang="zh-CN" altLang="en-US" sz="1312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46ED93A9-4FC6-EE4D-BBFE-03510E35B739}"/>
              </a:ext>
            </a:extLst>
          </p:cNvPr>
          <p:cNvSpPr/>
          <p:nvPr/>
        </p:nvSpPr>
        <p:spPr>
          <a:xfrm>
            <a:off x="727204" y="2032773"/>
            <a:ext cx="190922" cy="1684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4</a:t>
            </a:r>
            <a:endParaRPr kumimoji="1" lang="zh-CN" altLang="en-US" sz="1312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E97840A2-C1D0-F848-BC99-06437D635118}"/>
              </a:ext>
            </a:extLst>
          </p:cNvPr>
          <p:cNvSpPr/>
          <p:nvPr/>
        </p:nvSpPr>
        <p:spPr>
          <a:xfrm>
            <a:off x="9913372" y="1516161"/>
            <a:ext cx="281146" cy="25437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6</a:t>
            </a:r>
            <a:endParaRPr kumimoji="1" lang="zh-CN" altLang="en-US" sz="1312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D0C5998-8255-2444-B9B3-3AFF9B5280BE}"/>
              </a:ext>
            </a:extLst>
          </p:cNvPr>
          <p:cNvSpPr/>
          <p:nvPr/>
        </p:nvSpPr>
        <p:spPr>
          <a:xfrm>
            <a:off x="9413512" y="1516161"/>
            <a:ext cx="281146" cy="25437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7</a:t>
            </a:r>
            <a:endParaRPr kumimoji="1" lang="zh-CN" altLang="en-US" sz="1312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323FA48B-8354-B44F-A11B-0FDB50527C01}"/>
              </a:ext>
            </a:extLst>
          </p:cNvPr>
          <p:cNvSpPr/>
          <p:nvPr/>
        </p:nvSpPr>
        <p:spPr>
          <a:xfrm>
            <a:off x="511726" y="2623678"/>
            <a:ext cx="190922" cy="1684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6</a:t>
            </a:r>
            <a:endParaRPr kumimoji="1" lang="zh-CN" altLang="en-US" sz="1312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16BB397-3EC5-684B-AF45-BE83BCCD7C69}"/>
              </a:ext>
            </a:extLst>
          </p:cNvPr>
          <p:cNvSpPr/>
          <p:nvPr/>
        </p:nvSpPr>
        <p:spPr>
          <a:xfrm>
            <a:off x="727204" y="2623678"/>
            <a:ext cx="190922" cy="1684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7</a:t>
            </a:r>
            <a:endParaRPr kumimoji="1" lang="zh-CN" altLang="en-US" sz="1312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E67D1CF-4575-BF40-8CED-C441664A5FF0}"/>
              </a:ext>
            </a:extLst>
          </p:cNvPr>
          <p:cNvSpPr txBox="1"/>
          <p:nvPr/>
        </p:nvSpPr>
        <p:spPr>
          <a:xfrm>
            <a:off x="283971" y="5283952"/>
            <a:ext cx="5309589" cy="4173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algn="l"/>
            <a:r>
              <a:rPr lang="zh-CN" altLang="en-US" sz="12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平日工作时间：</a:t>
            </a:r>
            <a:r>
              <a:rPr lang="en-US" altLang="zh-CN" sz="12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1000-2200</a:t>
            </a:r>
            <a:r>
              <a:rPr lang="zh-CN" altLang="en-US" sz="12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（除机械姬</a:t>
            </a:r>
            <a:r>
              <a:rPr lang="en-US" altLang="zh-CN" sz="12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/</a:t>
            </a:r>
            <a:r>
              <a:rPr lang="zh-CN" altLang="en-US" sz="12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化妆师）</a:t>
            </a:r>
            <a:endParaRPr lang="en-US" altLang="zh-CN" sz="1200" dirty="0" smtClean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/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周末工作时间：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1000-2200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，机械姬</a:t>
            </a:r>
            <a:r>
              <a:rPr kumimoji="0" lang="en-US" altLang="zh-CN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/</a:t>
            </a:r>
            <a:r>
              <a:rPr kumimoji="0" lang="zh-CN" alt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化妆师：</a:t>
            </a:r>
            <a:r>
              <a:rPr lang="en-US" altLang="zh-CN" sz="12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1430-2130</a:t>
            </a:r>
            <a:endParaRPr kumimoji="0" lang="en-US" altLang="zh-CN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B170EAE4-7D1D-9642-A6E3-B7A9E6326439}"/>
              </a:ext>
            </a:extLst>
          </p:cNvPr>
          <p:cNvSpPr/>
          <p:nvPr/>
        </p:nvSpPr>
        <p:spPr>
          <a:xfrm>
            <a:off x="9772799" y="4069905"/>
            <a:ext cx="281146" cy="2543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1</a:t>
            </a:r>
            <a:endParaRPr kumimoji="1" lang="zh-CN" altLang="en-US" sz="1312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C107E5B-F1DA-EE45-B87B-BBE4772D8AF3}"/>
              </a:ext>
            </a:extLst>
          </p:cNvPr>
          <p:cNvSpPr/>
          <p:nvPr/>
        </p:nvSpPr>
        <p:spPr>
          <a:xfrm>
            <a:off x="614683" y="2312898"/>
            <a:ext cx="190922" cy="1684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5</a:t>
            </a:r>
            <a:endParaRPr kumimoji="1" lang="zh-CN" altLang="en-US" sz="1312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48C1F06F-A0BB-EA46-980D-D3B43708AB57}"/>
              </a:ext>
            </a:extLst>
          </p:cNvPr>
          <p:cNvSpPr/>
          <p:nvPr/>
        </p:nvSpPr>
        <p:spPr>
          <a:xfrm>
            <a:off x="6956884" y="5325290"/>
            <a:ext cx="281146" cy="25437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 smtClean="0"/>
              <a:t>4</a:t>
            </a:r>
            <a:endParaRPr kumimoji="1" lang="zh-CN" altLang="en-US" sz="1312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FBE560F-7258-4242-8CDA-F6E41DB7E2E1}"/>
              </a:ext>
            </a:extLst>
          </p:cNvPr>
          <p:cNvSpPr/>
          <p:nvPr/>
        </p:nvSpPr>
        <p:spPr>
          <a:xfrm>
            <a:off x="7887145" y="932855"/>
            <a:ext cx="190922" cy="16840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2</a:t>
            </a:r>
            <a:endParaRPr kumimoji="1" lang="zh-CN" altLang="en-US" sz="1312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3971" y="381637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一</a:t>
            </a:r>
            <a:r>
              <a:rPr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层站位</a:t>
            </a:r>
            <a:r>
              <a:rPr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图</a:t>
            </a:r>
            <a:endParaRPr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56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C120B233-2B00-0C41-A983-504E61A12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300701"/>
              </p:ext>
            </p:extLst>
          </p:nvPr>
        </p:nvGraphicFramePr>
        <p:xfrm>
          <a:off x="295209" y="873125"/>
          <a:ext cx="3509875" cy="3330084"/>
        </p:xfrm>
        <a:graphic>
          <a:graphicData uri="http://schemas.openxmlformats.org/drawingml/2006/table">
            <a:tbl>
              <a:tblPr/>
              <a:tblGrid>
                <a:gridCol w="1079528">
                  <a:extLst>
                    <a:ext uri="{9D8B030D-6E8A-4147-A177-3AD203B41FA5}">
                      <a16:colId xmlns:a16="http://schemas.microsoft.com/office/drawing/2014/main" val="1865355867"/>
                    </a:ext>
                  </a:extLst>
                </a:gridCol>
                <a:gridCol w="1079528">
                  <a:extLst>
                    <a:ext uri="{9D8B030D-6E8A-4147-A177-3AD203B41FA5}">
                      <a16:colId xmlns:a16="http://schemas.microsoft.com/office/drawing/2014/main" val="1178054908"/>
                    </a:ext>
                  </a:extLst>
                </a:gridCol>
                <a:gridCol w="1350819">
                  <a:extLst>
                    <a:ext uri="{9D8B030D-6E8A-4147-A177-3AD203B41FA5}">
                      <a16:colId xmlns:a16="http://schemas.microsoft.com/office/drawing/2014/main" val="1778539307"/>
                    </a:ext>
                  </a:extLst>
                </a:gridCol>
              </a:tblGrid>
              <a:tr h="55501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颜色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名称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职责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701861"/>
                  </a:ext>
                </a:extLst>
              </a:tr>
              <a:tr h="55501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兼职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场内咨询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及整洁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997973"/>
                  </a:ext>
                </a:extLst>
              </a:tr>
              <a:tr h="555014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兼职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物品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售卖协助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608885"/>
                  </a:ext>
                </a:extLst>
              </a:tr>
              <a:tr h="55501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　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保洁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二楼整体保洁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3570406"/>
                  </a:ext>
                </a:extLst>
              </a:tr>
              <a:tr h="555014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保安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维护二楼秩序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4864269"/>
                  </a:ext>
                </a:extLst>
              </a:tr>
              <a:tr h="555014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8676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保安</a:t>
                      </a: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汉仪旗黑-40S UltraLight" pitchFamily="18" charset="-122"/>
                          <a:ea typeface="汉仪旗黑-40S UltraLight" pitchFamily="18" charset="-122"/>
                        </a:rPr>
                        <a:t>轮休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汉仪旗黑-40S UltraLight" pitchFamily="18" charset="-122"/>
                        <a:ea typeface="汉仪旗黑-40S UltraLight" pitchFamily="18" charset="-122"/>
                      </a:endParaRPr>
                    </a:p>
                  </a:txBody>
                  <a:tcPr marL="8925" marR="8925" marT="89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012939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37962CFD-29C0-014D-A9AE-A346B37E89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10710" r="22212" b="11697"/>
          <a:stretch/>
        </p:blipFill>
        <p:spPr>
          <a:xfrm>
            <a:off x="4032040" y="873125"/>
            <a:ext cx="6243231" cy="4740231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4B9433E8-FAED-8449-B150-B2C4F65177C0}"/>
              </a:ext>
            </a:extLst>
          </p:cNvPr>
          <p:cNvSpPr/>
          <p:nvPr/>
        </p:nvSpPr>
        <p:spPr>
          <a:xfrm>
            <a:off x="522165" y="1795706"/>
            <a:ext cx="281146" cy="25437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8</a:t>
            </a:r>
            <a:endParaRPr kumimoji="1" lang="zh-CN" altLang="en-US" sz="1312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91ACBDA-428D-2345-A1E7-E3B7333B24F5}"/>
              </a:ext>
            </a:extLst>
          </p:cNvPr>
          <p:cNvSpPr/>
          <p:nvPr/>
        </p:nvSpPr>
        <p:spPr>
          <a:xfrm>
            <a:off x="522165" y="2906222"/>
            <a:ext cx="281146" cy="2543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12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5DC54A4-AD81-B34D-B0F3-A2AD9F01D4AC}"/>
              </a:ext>
            </a:extLst>
          </p:cNvPr>
          <p:cNvSpPr/>
          <p:nvPr/>
        </p:nvSpPr>
        <p:spPr>
          <a:xfrm>
            <a:off x="6658056" y="1525340"/>
            <a:ext cx="281146" cy="2543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12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E826A96-1ACB-2148-B313-F91920774022}"/>
              </a:ext>
            </a:extLst>
          </p:cNvPr>
          <p:cNvSpPr/>
          <p:nvPr/>
        </p:nvSpPr>
        <p:spPr>
          <a:xfrm>
            <a:off x="9445635" y="1789100"/>
            <a:ext cx="281146" cy="25437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8</a:t>
            </a:r>
            <a:endParaRPr kumimoji="1" lang="zh-CN" altLang="en-US" sz="1312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6CC6171-0146-DE45-BEB8-3B76C3E5EF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9BB5CE7E-C23C-DB43-A7F1-3FE659D307CC}"/>
              </a:ext>
            </a:extLst>
          </p:cNvPr>
          <p:cNvSpPr/>
          <p:nvPr/>
        </p:nvSpPr>
        <p:spPr>
          <a:xfrm>
            <a:off x="522165" y="2337131"/>
            <a:ext cx="281146" cy="25437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9</a:t>
            </a:r>
            <a:endParaRPr kumimoji="1" lang="zh-CN" altLang="en-US" sz="1312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471C9B8-A678-694D-A0F8-F22A11B64CE2}"/>
              </a:ext>
            </a:extLst>
          </p:cNvPr>
          <p:cNvSpPr/>
          <p:nvPr/>
        </p:nvSpPr>
        <p:spPr>
          <a:xfrm>
            <a:off x="7355607" y="3216465"/>
            <a:ext cx="281146" cy="25437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/>
              <a:t>9</a:t>
            </a:r>
            <a:endParaRPr kumimoji="1" lang="zh-CN" altLang="en-US" sz="1312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B170EAE4-7D1D-9642-A6E3-B7A9E6326439}"/>
              </a:ext>
            </a:extLst>
          </p:cNvPr>
          <p:cNvSpPr/>
          <p:nvPr/>
        </p:nvSpPr>
        <p:spPr>
          <a:xfrm>
            <a:off x="9445635" y="1201926"/>
            <a:ext cx="281146" cy="2543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 smtClean="0"/>
              <a:t>3</a:t>
            </a:r>
            <a:endParaRPr kumimoji="1" lang="zh-CN" altLang="en-US" sz="1312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FBE560F-7258-4242-8CDA-F6E41DB7E2E1}"/>
              </a:ext>
            </a:extLst>
          </p:cNvPr>
          <p:cNvSpPr/>
          <p:nvPr/>
        </p:nvSpPr>
        <p:spPr>
          <a:xfrm>
            <a:off x="567276" y="3445704"/>
            <a:ext cx="209471" cy="2118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 smtClean="0"/>
              <a:t>3</a:t>
            </a:r>
            <a:endParaRPr kumimoji="1" lang="zh-CN" altLang="en-US" sz="1312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FBE560F-7258-4242-8CDA-F6E41DB7E2E1}"/>
              </a:ext>
            </a:extLst>
          </p:cNvPr>
          <p:cNvSpPr/>
          <p:nvPr/>
        </p:nvSpPr>
        <p:spPr>
          <a:xfrm>
            <a:off x="593840" y="3942710"/>
            <a:ext cx="209471" cy="2118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 smtClean="0"/>
              <a:t>4</a:t>
            </a:r>
            <a:endParaRPr kumimoji="1" lang="zh-CN" altLang="en-US" sz="1312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FBE560F-7258-4242-8CDA-F6E41DB7E2E1}"/>
              </a:ext>
            </a:extLst>
          </p:cNvPr>
          <p:cNvSpPr/>
          <p:nvPr/>
        </p:nvSpPr>
        <p:spPr>
          <a:xfrm>
            <a:off x="9726781" y="4621159"/>
            <a:ext cx="209471" cy="2118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12" dirty="0" smtClean="0"/>
              <a:t>4</a:t>
            </a:r>
            <a:endParaRPr kumimoji="1" lang="zh-CN" altLang="en-US" sz="1312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3196" y="360464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二层</a:t>
            </a:r>
            <a:r>
              <a:rPr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站位</a:t>
            </a:r>
            <a:r>
              <a:rPr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图</a:t>
            </a:r>
            <a:endParaRPr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399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8D277D-76D6-A64F-B2C8-07C5639658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3465" y="2174421"/>
            <a:ext cx="10963071" cy="12525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A93C7F-E8EF-0A46-92A7-FCB6929D2C0F}"/>
              </a:ext>
            </a:extLst>
          </p:cNvPr>
          <p:cNvSpPr txBox="1"/>
          <p:nvPr/>
        </p:nvSpPr>
        <p:spPr>
          <a:xfrm>
            <a:off x="3739539" y="2477470"/>
            <a:ext cx="3950923" cy="432639"/>
          </a:xfrm>
          <a:prstGeom prst="rect">
            <a:avLst/>
          </a:prstGeom>
          <a:noFill/>
        </p:spPr>
        <p:txBody>
          <a:bodyPr wrap="square" lIns="85683" tIns="42841" rIns="85683" bIns="42841" rtlCol="0" anchor="ctr">
            <a:spAutoFit/>
          </a:bodyPr>
          <a:lstStyle/>
          <a:p>
            <a:pPr algn="ctr"/>
            <a:r>
              <a:rPr kumimoji="1" lang="zh-CN" altLang="en-US" sz="2249" spc="562" dirty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设计方案</a:t>
            </a:r>
            <a:endParaRPr kumimoji="1" lang="en-US" altLang="zh-CN" sz="2249" spc="562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194FB6-74EA-4F46-81DE-C5FB36018CF2}"/>
              </a:ext>
            </a:extLst>
          </p:cNvPr>
          <p:cNvSpPr txBox="1"/>
          <p:nvPr/>
        </p:nvSpPr>
        <p:spPr>
          <a:xfrm>
            <a:off x="2343669" y="5393845"/>
            <a:ext cx="6171467" cy="317223"/>
          </a:xfrm>
          <a:prstGeom prst="rect">
            <a:avLst/>
          </a:prstGeom>
          <a:noFill/>
        </p:spPr>
        <p:txBody>
          <a:bodyPr wrap="square" lIns="85683" tIns="42841" rIns="85683" bIns="42841" rtlCol="0">
            <a:spAutoFit/>
          </a:bodyPr>
          <a:lstStyle/>
          <a:p>
            <a:pPr algn="ctr"/>
            <a:r>
              <a:rPr kumimoji="1" lang="en-US" altLang="zh-CN" sz="1499" dirty="0">
                <a:solidFill>
                  <a:schemeClr val="bg1"/>
                </a:solidFill>
              </a:rPr>
              <a:t>ADSH </a:t>
            </a:r>
            <a:endParaRPr kumimoji="1" lang="zh-CN" altLang="en-US" sz="1499" dirty="0">
              <a:solidFill>
                <a:schemeClr val="bg1"/>
              </a:solidFill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F39CFC9-D7B8-C547-8FBB-0ECA8B1D5359}"/>
              </a:ext>
            </a:extLst>
          </p:cNvPr>
          <p:cNvCxnSpPr>
            <a:cxnSpLocks/>
          </p:cNvCxnSpPr>
          <p:nvPr/>
        </p:nvCxnSpPr>
        <p:spPr>
          <a:xfrm>
            <a:off x="4605291" y="2993379"/>
            <a:ext cx="221941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594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95209" y="838135"/>
            <a:ext cx="8887047" cy="5106050"/>
            <a:chOff x="1012918" y="908396"/>
            <a:chExt cx="9541567" cy="5482104"/>
          </a:xfrm>
        </p:grpSpPr>
        <p:pic>
          <p:nvPicPr>
            <p:cNvPr id="28" name="图片 2">
              <a:extLst>
                <a:ext uri="{FF2B5EF4-FFF2-40B4-BE49-F238E27FC236}">
                  <a16:creationId xmlns:a16="http://schemas.microsoft.com/office/drawing/2014/main" id="{CA3A81AF-DF81-AE41-9F25-57603FDA45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5" t="2720" r="18127" b="5023"/>
            <a:stretch/>
          </p:blipFill>
          <p:spPr bwMode="auto">
            <a:xfrm>
              <a:off x="5895489" y="934400"/>
              <a:ext cx="2205537" cy="5456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3">
              <a:extLst>
                <a:ext uri="{FF2B5EF4-FFF2-40B4-BE49-F238E27FC236}">
                  <a16:creationId xmlns:a16="http://schemas.microsoft.com/office/drawing/2014/main" id="{A8FCEC7A-C649-2D40-B370-1B627566DB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564" r="10284" b="16148"/>
            <a:stretch>
              <a:fillRect/>
            </a:stretch>
          </p:blipFill>
          <p:spPr bwMode="auto">
            <a:xfrm>
              <a:off x="8894384" y="2834273"/>
              <a:ext cx="1640268" cy="1648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15D324C-639C-AA4A-A101-146DA4984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4384" y="965916"/>
              <a:ext cx="1459779" cy="1679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10">
              <a:extLst>
                <a:ext uri="{FF2B5EF4-FFF2-40B4-BE49-F238E27FC236}">
                  <a16:creationId xmlns:a16="http://schemas.microsoft.com/office/drawing/2014/main" id="{E0438931-8FD5-9F4E-AD7D-928814BEC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0492" y="2762871"/>
              <a:ext cx="1707704" cy="1642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1">
              <a:extLst>
                <a:ext uri="{FF2B5EF4-FFF2-40B4-BE49-F238E27FC236}">
                  <a16:creationId xmlns:a16="http://schemas.microsoft.com/office/drawing/2014/main" id="{7A055EEB-BCDD-764B-8FFD-33936A11B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2808" y="908396"/>
              <a:ext cx="1759271" cy="1757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B863124-CA60-404D-A84B-2A464DD390A7}"/>
                </a:ext>
              </a:extLst>
            </p:cNvPr>
            <p:cNvSpPr/>
            <p:nvPr/>
          </p:nvSpPr>
          <p:spPr>
            <a:xfrm>
              <a:off x="4659219" y="2396799"/>
              <a:ext cx="866744" cy="268885"/>
            </a:xfrm>
            <a:prstGeom prst="rect">
              <a:avLst/>
            </a:prstGeom>
            <a:solidFill>
              <a:srgbClr val="002FA7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zh-CN" altLang="en-US" sz="1499" spc="750" dirty="0">
                  <a:solidFill>
                    <a:srgbClr val="FFFFFF"/>
                  </a:solidFill>
                </a:rPr>
                <a:t>发型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B950A71-B269-504B-846C-24DE088A2E59}"/>
                </a:ext>
              </a:extLst>
            </p:cNvPr>
            <p:cNvSpPr/>
            <p:nvPr/>
          </p:nvSpPr>
          <p:spPr>
            <a:xfrm>
              <a:off x="4659219" y="4141328"/>
              <a:ext cx="866744" cy="261809"/>
            </a:xfrm>
            <a:prstGeom prst="rect">
              <a:avLst/>
            </a:prstGeom>
            <a:solidFill>
              <a:srgbClr val="002FA7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zh-CN" altLang="en-US" sz="1499" spc="750" dirty="0">
                  <a:solidFill>
                    <a:srgbClr val="FFFFFF"/>
                  </a:solidFill>
                </a:rPr>
                <a:t>妆容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340D543-17A9-AE4B-9458-5DD1FBA36E94}"/>
                </a:ext>
              </a:extLst>
            </p:cNvPr>
            <p:cNvSpPr/>
            <p:nvPr/>
          </p:nvSpPr>
          <p:spPr>
            <a:xfrm>
              <a:off x="9679808" y="2251155"/>
              <a:ext cx="654520" cy="412546"/>
            </a:xfrm>
            <a:prstGeom prst="rect">
              <a:avLst/>
            </a:prstGeom>
            <a:solidFill>
              <a:srgbClr val="002FA7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zh-CN" altLang="en-US" sz="1499" spc="750" dirty="0">
                  <a:solidFill>
                    <a:srgbClr val="FFFFFF"/>
                  </a:solidFill>
                </a:rPr>
                <a:t>配饰</a:t>
              </a:r>
            </a:p>
          </p:txBody>
        </p:sp>
        <p:pic>
          <p:nvPicPr>
            <p:cNvPr id="15" name="图片 16">
              <a:extLst>
                <a:ext uri="{FF2B5EF4-FFF2-40B4-BE49-F238E27FC236}">
                  <a16:creationId xmlns:a16="http://schemas.microsoft.com/office/drawing/2014/main" id="{349B5945-2DFB-C44B-B94B-EDB63D5572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9" t="14122" r="11745" b="18086"/>
            <a:stretch>
              <a:fillRect/>
            </a:stretch>
          </p:blipFill>
          <p:spPr bwMode="auto">
            <a:xfrm>
              <a:off x="8888433" y="4859318"/>
              <a:ext cx="1612500" cy="1489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24EDE61-1F0D-1643-B26B-267351E2E5CE}"/>
                </a:ext>
              </a:extLst>
            </p:cNvPr>
            <p:cNvSpPr/>
            <p:nvPr/>
          </p:nvSpPr>
          <p:spPr>
            <a:xfrm>
              <a:off x="9899965" y="5977954"/>
              <a:ext cx="654520" cy="412546"/>
            </a:xfrm>
            <a:prstGeom prst="rect">
              <a:avLst/>
            </a:prstGeom>
            <a:solidFill>
              <a:srgbClr val="002FA7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zh-CN" altLang="en-US" sz="1499" spc="750" dirty="0">
                  <a:solidFill>
                    <a:srgbClr val="FFFFFF"/>
                  </a:solidFill>
                </a:rPr>
                <a:t>鞋子</a:t>
              </a:r>
            </a:p>
          </p:txBody>
        </p:sp>
        <p:pic>
          <p:nvPicPr>
            <p:cNvPr id="20" name="Picture 1" descr="age94image3851712">
              <a:extLst>
                <a:ext uri="{FF2B5EF4-FFF2-40B4-BE49-F238E27FC236}">
                  <a16:creationId xmlns:a16="http://schemas.microsoft.com/office/drawing/2014/main" id="{CDFEC43D-626B-CE43-8A6F-5965AA179A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806"/>
            <a:stretch/>
          </p:blipFill>
          <p:spPr bwMode="auto">
            <a:xfrm>
              <a:off x="3782097" y="4502309"/>
              <a:ext cx="1743866" cy="1726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6DC614C-F234-BB4D-9E04-38B6E328C155}"/>
                </a:ext>
              </a:extLst>
            </p:cNvPr>
            <p:cNvSpPr/>
            <p:nvPr/>
          </p:nvSpPr>
          <p:spPr>
            <a:xfrm>
              <a:off x="4205071" y="5977954"/>
              <a:ext cx="1320892" cy="250562"/>
            </a:xfrm>
            <a:prstGeom prst="rect">
              <a:avLst/>
            </a:prstGeom>
            <a:solidFill>
              <a:srgbClr val="002FA7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/>
              </a:pPr>
              <a:r>
                <a:rPr lang="zh-CN" altLang="en-US" sz="1499" spc="750">
                  <a:solidFill>
                    <a:srgbClr val="FFFFFF"/>
                  </a:solidFill>
                </a:rPr>
                <a:t>蓝色美瞳</a:t>
              </a:r>
              <a:endParaRPr lang="zh-CN" altLang="en-US" sz="1499" spc="750" dirty="0">
                <a:solidFill>
                  <a:srgbClr val="FFFFFF"/>
                </a:solidFill>
              </a:endParaRPr>
            </a:p>
          </p:txBody>
        </p:sp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5E7DC5E-B0CB-4343-BFD6-014A8C427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7" t="11105" r="18473"/>
            <a:stretch/>
          </p:blipFill>
          <p:spPr>
            <a:xfrm>
              <a:off x="1012918" y="908396"/>
              <a:ext cx="2605471" cy="5320119"/>
            </a:xfrm>
            <a:prstGeom prst="rect">
              <a:avLst/>
            </a:prstGeom>
          </p:spPr>
        </p:pic>
        <p:sp>
          <p:nvSpPr>
            <p:cNvPr id="24" name="肘形连接符 23">
              <a:extLst>
                <a:ext uri="{FF2B5EF4-FFF2-40B4-BE49-F238E27FC236}">
                  <a16:creationId xmlns:a16="http://schemas.microsoft.com/office/drawing/2014/main" id="{758AFEE3-C563-6240-A559-B77DB94C8502}"/>
                </a:ext>
              </a:extLst>
            </p:cNvPr>
            <p:cNvSpPr/>
            <p:nvPr/>
          </p:nvSpPr>
          <p:spPr>
            <a:xfrm flipV="1">
              <a:off x="5451210" y="1233673"/>
              <a:ext cx="1065084" cy="450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ln w="38100">
              <a:solidFill>
                <a:schemeClr val="accent1"/>
              </a:solidFill>
              <a:prstDash val="sysDash"/>
              <a:headEnd type="oval"/>
              <a:tailEnd type="oval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57121" rIns="57121" anchor="ctr"/>
            <a:lstStyle/>
            <a:p>
              <a:pPr>
                <a:defRPr/>
              </a:pPr>
              <a:endParaRPr sz="3748"/>
            </a:p>
          </p:txBody>
        </p:sp>
        <p:sp>
          <p:nvSpPr>
            <p:cNvPr id="25" name="肘形连接符 23">
              <a:extLst>
                <a:ext uri="{FF2B5EF4-FFF2-40B4-BE49-F238E27FC236}">
                  <a16:creationId xmlns:a16="http://schemas.microsoft.com/office/drawing/2014/main" id="{C3252953-742C-854D-8AD3-9DB263A0B5E6}"/>
                </a:ext>
              </a:extLst>
            </p:cNvPr>
            <p:cNvSpPr/>
            <p:nvPr/>
          </p:nvSpPr>
          <p:spPr>
            <a:xfrm flipV="1">
              <a:off x="7244198" y="3254753"/>
              <a:ext cx="1630351" cy="34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ln w="38100">
              <a:solidFill>
                <a:schemeClr val="accent1"/>
              </a:solidFill>
              <a:prstDash val="sysDash"/>
              <a:headEnd type="oval"/>
              <a:tailEnd type="oval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57121" rIns="57121" anchor="ctr"/>
            <a:lstStyle/>
            <a:p>
              <a:pPr>
                <a:defRPr/>
              </a:pPr>
              <a:endParaRPr sz="3748"/>
            </a:p>
          </p:txBody>
        </p:sp>
        <p:cxnSp>
          <p:nvCxnSpPr>
            <p:cNvPr id="26" name="肘形连接符 25">
              <a:extLst>
                <a:ext uri="{FF2B5EF4-FFF2-40B4-BE49-F238E27FC236}">
                  <a16:creationId xmlns:a16="http://schemas.microsoft.com/office/drawing/2014/main" id="{7635FF1E-F6FC-004F-A44B-AD8BF6A4C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8498" y="1233673"/>
              <a:ext cx="1378460" cy="370896"/>
            </a:xfrm>
            <a:prstGeom prst="bentConnector3">
              <a:avLst/>
            </a:prstGeom>
            <a:ln w="38100">
              <a:prstDash val="sysDash"/>
              <a:headEnd type="oval" w="med" len="med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肘形连接符 23">
              <a:extLst>
                <a:ext uri="{FF2B5EF4-FFF2-40B4-BE49-F238E27FC236}">
                  <a16:creationId xmlns:a16="http://schemas.microsoft.com/office/drawing/2014/main" id="{67E7D953-BBB8-134A-8574-1A4002B2A3D5}"/>
                </a:ext>
              </a:extLst>
            </p:cNvPr>
            <p:cNvSpPr/>
            <p:nvPr/>
          </p:nvSpPr>
          <p:spPr>
            <a:xfrm flipV="1">
              <a:off x="7081560" y="5716145"/>
              <a:ext cx="1632335" cy="345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ln w="38100">
              <a:solidFill>
                <a:schemeClr val="accent1"/>
              </a:solidFill>
              <a:prstDash val="sysDash"/>
              <a:headEnd type="oval"/>
              <a:tailEnd type="oval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57121" rIns="57121" anchor="ctr"/>
            <a:lstStyle/>
            <a:p>
              <a:pPr>
                <a:defRPr/>
              </a:pPr>
              <a:endParaRPr sz="3748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机械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姬服装</a:t>
            </a:r>
            <a:r>
              <a:rPr kumimoji="1" lang="en-US" altLang="zh-CN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&amp;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造型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638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ABF314-AF08-9242-A735-280A1ABF3CB1}"/>
              </a:ext>
            </a:extLst>
          </p:cNvPr>
          <p:cNvSpPr txBox="1"/>
          <p:nvPr/>
        </p:nvSpPr>
        <p:spPr>
          <a:xfrm>
            <a:off x="845739" y="4811963"/>
            <a:ext cx="2781532" cy="3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99" dirty="0" smtClean="0">
                <a:latin typeface="HYQiHei-40S UltraLight" charset="-122"/>
                <a:ea typeface="HYQiHei-40S UltraLight" charset="-122"/>
                <a:cs typeface="HYQiHei-40S UltraLight" charset="-122"/>
              </a:rPr>
              <a:t>白色</a:t>
            </a:r>
            <a:r>
              <a:rPr kumimoji="1" lang="en-US" altLang="zh-CN" sz="1499" dirty="0" smtClean="0">
                <a:latin typeface="HYQiHei-40S UltraLight" charset="-122"/>
                <a:ea typeface="HYQiHei-40S UltraLight" charset="-122"/>
                <a:cs typeface="HYQiHei-40S UltraLight" charset="-122"/>
              </a:rPr>
              <a:t>T</a:t>
            </a:r>
            <a:r>
              <a:rPr kumimoji="1" lang="zh-CN" altLang="en-US" sz="1499" dirty="0" smtClean="0">
                <a:latin typeface="HYQiHei-40S UltraLight" charset="-122"/>
                <a:ea typeface="HYQiHei-40S UltraLight" charset="-122"/>
                <a:cs typeface="HYQiHei-40S UltraLight" charset="-122"/>
              </a:rPr>
              <a:t>恤</a:t>
            </a:r>
            <a:r>
              <a:rPr kumimoji="1" lang="en-US" altLang="zh-CN" sz="1499" dirty="0" smtClean="0">
                <a:latin typeface="HYQiHei-40S UltraLight" charset="-122"/>
                <a:ea typeface="HYQiHei-40S UltraLight" charset="-122"/>
                <a:cs typeface="HYQiHei-40S UltraLight" charset="-122"/>
              </a:rPr>
              <a:t>+</a:t>
            </a:r>
            <a:r>
              <a:rPr kumimoji="1" lang="zh-CN" altLang="en-US" sz="1499" dirty="0" smtClean="0">
                <a:latin typeface="HYQiHei-40S UltraLight" charset="-122"/>
                <a:ea typeface="HYQiHei-40S UltraLight" charset="-122"/>
                <a:cs typeface="HYQiHei-40S UltraLight" charset="-122"/>
              </a:rPr>
              <a:t>蓝色</a:t>
            </a:r>
            <a:r>
              <a:rPr kumimoji="1" lang="zh-CN" altLang="en-US" sz="1499" dirty="0">
                <a:latin typeface="HYQiHei-40S UltraLight" charset="-122"/>
                <a:ea typeface="HYQiHei-40S UltraLight" charset="-122"/>
                <a:cs typeface="HYQiHei-40S UltraLight" charset="-122"/>
              </a:rPr>
              <a:t>短裙</a:t>
            </a:r>
            <a:r>
              <a:rPr kumimoji="1" lang="en-US" altLang="zh-CN" sz="1499" dirty="0" smtClean="0">
                <a:latin typeface="HYQiHei-40S UltraLight" charset="-122"/>
                <a:ea typeface="HYQiHei-40S UltraLight" charset="-122"/>
                <a:cs typeface="HYQiHei-40S UltraLight" charset="-122"/>
              </a:rPr>
              <a:t>+</a:t>
            </a:r>
            <a:r>
              <a:rPr kumimoji="1" lang="zh-CN" altLang="en-US" sz="1499" dirty="0" smtClean="0">
                <a:latin typeface="HYQiHei-40S UltraLight" charset="-122"/>
                <a:ea typeface="HYQiHei-40S UltraLight" charset="-122"/>
                <a:cs typeface="HYQiHei-40S UltraLight" charset="-122"/>
              </a:rPr>
              <a:t>白色休闲鞋</a:t>
            </a:r>
            <a:endParaRPr kumimoji="1" lang="en-US" altLang="zh-CN" sz="1499" dirty="0">
              <a:latin typeface="HYQiHei-40S UltraLight" charset="-122"/>
              <a:ea typeface="HYQiHei-40S UltraLight" charset="-122"/>
              <a:cs typeface="HYQiHei-40S UltraLight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8C340A4-664A-B241-87BD-024BCC2D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3" y="1484671"/>
            <a:ext cx="5357765" cy="26911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4386F6-0C8A-B54E-B15E-1883F4990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7" t="8958" r="15764"/>
          <a:stretch/>
        </p:blipFill>
        <p:spPr>
          <a:xfrm>
            <a:off x="5771997" y="935244"/>
            <a:ext cx="2624752" cy="34653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PG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服装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096" y="2295350"/>
            <a:ext cx="2147304" cy="21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9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grpSp>
        <p:nvGrpSpPr>
          <p:cNvPr id="8" name="组 1">
            <a:extLst>
              <a:ext uri="{FF2B5EF4-FFF2-40B4-BE49-F238E27FC236}">
                <a16:creationId xmlns:a16="http://schemas.microsoft.com/office/drawing/2014/main" id="{60EC0CE8-A178-CC4F-8DE3-F8A2A7DFDC51}"/>
              </a:ext>
            </a:extLst>
          </p:cNvPr>
          <p:cNvGrpSpPr/>
          <p:nvPr/>
        </p:nvGrpSpPr>
        <p:grpSpPr>
          <a:xfrm>
            <a:off x="431447" y="1014202"/>
            <a:ext cx="6257911" cy="3071234"/>
            <a:chOff x="4075612" y="2952205"/>
            <a:chExt cx="16875009" cy="8281851"/>
          </a:xfrm>
        </p:grpSpPr>
        <p:pic>
          <p:nvPicPr>
            <p:cNvPr id="10" name="Picture 1" descr="age135image3806688">
              <a:extLst>
                <a:ext uri="{FF2B5EF4-FFF2-40B4-BE49-F238E27FC236}">
                  <a16:creationId xmlns:a16="http://schemas.microsoft.com/office/drawing/2014/main" id="{CB6A8EDF-3C33-B94E-9E85-412CE38F87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103" t="17000"/>
            <a:stretch/>
          </p:blipFill>
          <p:spPr bwMode="auto">
            <a:xfrm>
              <a:off x="4075612" y="2952205"/>
              <a:ext cx="16875009" cy="8281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" descr="age135image3806688">
              <a:extLst>
                <a:ext uri="{FF2B5EF4-FFF2-40B4-BE49-F238E27FC236}">
                  <a16:creationId xmlns:a16="http://schemas.microsoft.com/office/drawing/2014/main" id="{A8AC533D-BEF3-A24F-9246-DBC9A8E853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3366" t="36427" r="12550" b="51354"/>
            <a:stretch/>
          </p:blipFill>
          <p:spPr bwMode="auto">
            <a:xfrm>
              <a:off x="15336378" y="4607628"/>
              <a:ext cx="1381358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0ABF314-AF08-9242-A735-280A1ABF3CB1}"/>
              </a:ext>
            </a:extLst>
          </p:cNvPr>
          <p:cNvSpPr txBox="1"/>
          <p:nvPr/>
        </p:nvSpPr>
        <p:spPr>
          <a:xfrm>
            <a:off x="1895934" y="4217674"/>
            <a:ext cx="3070071" cy="3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99" dirty="0">
                <a:latin typeface="HYQiHei-40S UltraLight" charset="-122"/>
                <a:ea typeface="HYQiHei-40S UltraLight" charset="-122"/>
                <a:cs typeface="HYQiHei-40S UltraLight" charset="-122"/>
              </a:rPr>
              <a:t>黑色上衣、黑色工裤及黑色运动鞋</a:t>
            </a:r>
            <a:endParaRPr kumimoji="1" lang="en-US" altLang="zh-CN" sz="1499" dirty="0">
              <a:latin typeface="HYQiHei-40S UltraLight" charset="-122"/>
              <a:ea typeface="HYQiHei-40S UltraLight" charset="-122"/>
              <a:cs typeface="HYQiHei-40S UltraLight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16BD866-7EEF-1C4E-81BE-35BC76948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784" y="1089025"/>
            <a:ext cx="3824881" cy="48293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第三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方人员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服装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50471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8C340A4-664A-B241-87BD-024BCC2D6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34" y="963643"/>
            <a:ext cx="6127555" cy="307784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B592D5-32E7-7149-9FDE-9CF6DD698D69}"/>
              </a:ext>
            </a:extLst>
          </p:cNvPr>
          <p:cNvSpPr txBox="1"/>
          <p:nvPr/>
        </p:nvSpPr>
        <p:spPr>
          <a:xfrm>
            <a:off x="515823" y="4120803"/>
            <a:ext cx="5835976" cy="294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12" dirty="0"/>
              <a:t>上身：定制白色圆领</a:t>
            </a:r>
            <a:r>
              <a:rPr kumimoji="1" lang="en-US" altLang="zh-CN" sz="1312" dirty="0" smtClean="0"/>
              <a:t>T   </a:t>
            </a:r>
            <a:r>
              <a:rPr kumimoji="1" lang="zh-CN" altLang="en-US" sz="1312" dirty="0" smtClean="0"/>
              <a:t>下身</a:t>
            </a:r>
            <a:r>
              <a:rPr kumimoji="1" lang="zh-CN" altLang="en-US" sz="1312" dirty="0"/>
              <a:t>：</a:t>
            </a:r>
            <a:r>
              <a:rPr kumimoji="1" lang="zh-CN" altLang="en-US" sz="1312" dirty="0" smtClean="0"/>
              <a:t>灰色九分西裤</a:t>
            </a:r>
            <a:endParaRPr kumimoji="1" lang="zh-CN" altLang="en-US" sz="1312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工作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人员服装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9" r="19464"/>
          <a:stretch/>
        </p:blipFill>
        <p:spPr>
          <a:xfrm>
            <a:off x="6566132" y="1186374"/>
            <a:ext cx="1995949" cy="34237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414" y="1179618"/>
            <a:ext cx="1842425" cy="339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84754A7-C150-004F-BE8A-95FBD011E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6" t="34203" r="18696" b="22751"/>
          <a:stretch/>
        </p:blipFill>
        <p:spPr>
          <a:xfrm>
            <a:off x="277813" y="873126"/>
            <a:ext cx="2490278" cy="36718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家具</a:t>
            </a:r>
            <a:r>
              <a:rPr kumimoji="1" lang="en-US" altLang="zh-CN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&amp;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绿植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432662-A6EE-D74D-99CE-A875BD9D9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38" y="2116138"/>
            <a:ext cx="2310887" cy="2310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526E619-52FE-FE4A-B74F-F50F48474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088" y="2116139"/>
            <a:ext cx="2310887" cy="23108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919CD1-D5F4-E24E-B7AA-D81A7DC96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388" y="2116138"/>
            <a:ext cx="2310887" cy="23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6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防疫物资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623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0D9224A-2CB0-6141-8249-8F0F23FF55D1}"/>
              </a:ext>
            </a:extLst>
          </p:cNvPr>
          <p:cNvSpPr/>
          <p:nvPr/>
        </p:nvSpPr>
        <p:spPr>
          <a:xfrm>
            <a:off x="277813" y="1139994"/>
            <a:ext cx="6868729" cy="4460888"/>
          </a:xfrm>
          <a:prstGeom prst="rect">
            <a:avLst/>
          </a:prstGeom>
        </p:spPr>
        <p:txBody>
          <a:bodyPr wrap="square" lIns="43866" tIns="21933" rIns="43866" bIns="21933">
            <a:spAutoFit/>
          </a:bodyPr>
          <a:lstStyle/>
          <a:p>
            <a:pPr marL="77647" indent="-77647"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保洁要求：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marL="77647" indent="-7764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30-50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岁，形象健康、仪表整洁；</a:t>
            </a:r>
          </a:p>
          <a:p>
            <a:pPr marL="77647" indent="-7764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刻苦耐劳，工作认真负责；</a:t>
            </a:r>
          </a:p>
          <a:p>
            <a:pPr marL="77647" indent="-7764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场内清洁管理及监督；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形象要求：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 展会期间不得佩戴任何首饰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 如：耳环、手链、项链、戒指等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 不涂指甲油、不留指甲</a:t>
            </a:r>
          </a:p>
          <a:p>
            <a:pPr algn="l"/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工作职责：</a:t>
            </a:r>
          </a:p>
          <a:p>
            <a:pPr marL="77647" indent="-7764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玻璃门、窗：光洁明亮，无手印，无污渍；</a:t>
            </a:r>
          </a:p>
          <a:p>
            <a:pPr marL="77647" indent="-7764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展台：清洁无灰尘；地板：无明显灰尘，无垃圾；</a:t>
            </a:r>
          </a:p>
          <a:p>
            <a:pPr marL="77647" indent="-77647" algn="l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桌、椅：整洁干净，无污渍；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3AC3F59C-017D-1142-ADAC-5CD640D9B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r="23986"/>
          <a:stretch>
            <a:fillRect/>
          </a:stretch>
        </p:blipFill>
        <p:spPr bwMode="auto">
          <a:xfrm>
            <a:off x="4439002" y="1345542"/>
            <a:ext cx="4425209" cy="364222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C1917EFA-7246-0F46-91CC-15B4587CC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l="27201"/>
          <a:stretch>
            <a:fillRect/>
          </a:stretch>
        </p:blipFill>
        <p:spPr bwMode="auto">
          <a:xfrm>
            <a:off x="8383851" y="1345541"/>
            <a:ext cx="2760697" cy="3642227"/>
          </a:xfrm>
          <a:prstGeom prst="rect">
            <a:avLst/>
          </a:prstGeom>
          <a:ln>
            <a:noFill/>
          </a:ln>
          <a:effectLst/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保洁要求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412095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grpSp>
        <p:nvGrpSpPr>
          <p:cNvPr id="8" name="组合 11">
            <a:extLst>
              <a:ext uri="{FF2B5EF4-FFF2-40B4-BE49-F238E27FC236}">
                <a16:creationId xmlns:a16="http://schemas.microsoft.com/office/drawing/2014/main" id="{3421D9EC-4173-FC4F-98EE-1B533555C179}"/>
              </a:ext>
            </a:extLst>
          </p:cNvPr>
          <p:cNvGrpSpPr/>
          <p:nvPr/>
        </p:nvGrpSpPr>
        <p:grpSpPr bwMode="auto">
          <a:xfrm>
            <a:off x="241093" y="4434757"/>
            <a:ext cx="5868758" cy="714075"/>
            <a:chOff x="597851" y="5321335"/>
            <a:chExt cx="4698198" cy="2240538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22FF1A9C-134E-6E45-A7A6-97A09EF7C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97851" y="5321335"/>
              <a:ext cx="1296241" cy="12905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667FB39B-1938-4440-AC41-77932BA07FA4}"/>
                </a:ext>
              </a:extLst>
            </p:cNvPr>
            <p:cNvSpPr txBox="1"/>
            <p:nvPr/>
          </p:nvSpPr>
          <p:spPr>
            <a:xfrm>
              <a:off x="703232" y="6587194"/>
              <a:ext cx="1714514" cy="9657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汉仪旗黑-40S" panose="00020600040101010101" pitchFamily="18" charset="-122"/>
                  <a:ea typeface="汉仪旗黑-40S" panose="00020600040101010101" pitchFamily="18" charset="-122"/>
                </a:rPr>
                <a:t>3M</a:t>
              </a:r>
              <a:r>
                <a:rPr kumimoji="1" lang="zh-CN" altLang="en-US" dirty="0">
                  <a:solidFill>
                    <a:schemeClr val="tx1"/>
                  </a:solidFill>
                  <a:latin typeface="汉仪旗黑-40S" panose="00020600040101010101" pitchFamily="18" charset="-122"/>
                  <a:ea typeface="汉仪旗黑-40S" panose="00020600040101010101" pitchFamily="18" charset="-122"/>
                </a:rPr>
                <a:t>双面胶</a:t>
              </a: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1AE052DB-216F-8B42-BD70-969BD7AD2AE0}"/>
                </a:ext>
              </a:extLst>
            </p:cNvPr>
            <p:cNvSpPr txBox="1"/>
            <p:nvPr/>
          </p:nvSpPr>
          <p:spPr>
            <a:xfrm>
              <a:off x="1894092" y="5330491"/>
              <a:ext cx="3401957" cy="22313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ct val="150000"/>
                </a:lnSpc>
                <a:defRPr/>
              </a:pPr>
              <a:r>
                <a:rPr kumimoji="1" lang="en-US" altLang="zh-CN" dirty="0">
                  <a:solidFill>
                    <a:schemeClr val="tx1"/>
                  </a:solidFill>
                  <a:latin typeface="汉仪旗黑-40S" panose="00020600040101010101" pitchFamily="18" charset="-122"/>
                  <a:ea typeface="汉仪旗黑-40S" panose="00020600040101010101" pitchFamily="18" charset="-122"/>
                </a:rPr>
                <a:t>3M</a:t>
              </a:r>
              <a:r>
                <a:rPr kumimoji="1" lang="zh-CN" altLang="en-US" dirty="0">
                  <a:solidFill>
                    <a:schemeClr val="tx1"/>
                  </a:solidFill>
                  <a:latin typeface="汉仪旗黑-40S" panose="00020600040101010101" pitchFamily="18" charset="-122"/>
                  <a:ea typeface="汉仪旗黑-40S" panose="00020600040101010101" pitchFamily="18" charset="-122"/>
                </a:rPr>
                <a:t>双面胶贴上相应的车型牌（用</a:t>
              </a:r>
              <a:r>
                <a:rPr kumimoji="1" lang="en-US" altLang="zh-CN" dirty="0">
                  <a:solidFill>
                    <a:schemeClr val="tx1"/>
                  </a:solidFill>
                  <a:latin typeface="汉仪旗黑-40S" panose="00020600040101010101" pitchFamily="18" charset="-122"/>
                  <a:ea typeface="汉仪旗黑-40S" panose="00020600040101010101" pitchFamily="18" charset="-122"/>
                </a:rPr>
                <a:t>3M</a:t>
              </a:r>
              <a:r>
                <a:rPr kumimoji="1" lang="zh-CN" altLang="en-US" dirty="0">
                  <a:solidFill>
                    <a:schemeClr val="tx1"/>
                  </a:solidFill>
                  <a:latin typeface="汉仪旗黑-40S" panose="00020600040101010101" pitchFamily="18" charset="-122"/>
                  <a:ea typeface="汉仪旗黑-40S" panose="00020600040101010101" pitchFamily="18" charset="-122"/>
                </a:rPr>
                <a:t>双面胶贴车型牌不易脱落，且不留胶，方便更换及清洁）</a:t>
              </a:r>
            </a:p>
          </p:txBody>
        </p:sp>
      </p:grpSp>
      <p:sp>
        <p:nvSpPr>
          <p:cNvPr id="12" name="矩形 4">
            <a:extLst>
              <a:ext uri="{FF2B5EF4-FFF2-40B4-BE49-F238E27FC236}">
                <a16:creationId xmlns:a16="http://schemas.microsoft.com/office/drawing/2014/main" id="{0B08D15A-D171-B043-BDA6-84D9EFCD2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3" y="966981"/>
            <a:ext cx="5832038" cy="32379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33524" tIns="16762" rIns="33524" bIns="16762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车辆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的清洁维护要求及注意事项：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sym typeface="Helvetica Neue Medium"/>
            </a:endParaRPr>
          </a:p>
          <a:p>
            <a:pPr marL="167492" indent="-167492" algn="l">
              <a:lnSpc>
                <a:spcPct val="150000"/>
              </a:lnSpc>
              <a:buFont typeface="黑体" panose="02010609060101010101" charset="-122"/>
              <a:buAutoNum type="circleNumDbPlain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每台展车有污渍要及时清理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sym typeface="Helvetica Neue Medium"/>
            </a:endParaRPr>
          </a:p>
          <a:p>
            <a:pPr marL="167492" indent="-167492" algn="l">
              <a:lnSpc>
                <a:spcPct val="150000"/>
              </a:lnSpc>
              <a:buFont typeface="黑体" panose="02010609060101010101" charset="-122"/>
              <a:buAutoNum type="circleNumDbPlain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每天展示结束后要彻底护理一次（如清洁、补蜡等）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sym typeface="Helvetica Neue Medium"/>
            </a:endParaRPr>
          </a:p>
          <a:p>
            <a:pPr marL="167492" indent="-167492" algn="l">
              <a:lnSpc>
                <a:spcPct val="150000"/>
              </a:lnSpc>
              <a:buFont typeface="黑体" panose="02010609060101010101" charset="-122"/>
              <a:buAutoNum type="circleNumDbPlain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表演结束后要及时清洁（如模特留下的手印）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sym typeface="Helvetica Neue Medium"/>
            </a:endParaRPr>
          </a:p>
          <a:p>
            <a:pPr marL="167492" indent="-167492" algn="l">
              <a:lnSpc>
                <a:spcPct val="150000"/>
              </a:lnSpc>
              <a:buFont typeface="黑体" panose="02010609060101010101" charset="-122"/>
              <a:buAutoNum type="circleNumDbPlain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客户看完车请及时清理车厢内的宣传单页、手印以及脚垫上的鞋印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sym typeface="Helvetica Neue Medium"/>
            </a:endParaRPr>
          </a:p>
          <a:p>
            <a:pPr marL="167492" indent="-167492" algn="l">
              <a:lnSpc>
                <a:spcPct val="150000"/>
              </a:lnSpc>
              <a:buFont typeface="黑体" panose="02010609060101010101" charset="-122"/>
              <a:buAutoNum type="circleNumDbPlain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清洁完毕后，务必贴车型牌，盖上相应车型的车衣，并将车衣包放在对应车的后备箱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sym typeface="Helvetica Neue Medium"/>
            </a:endParaRPr>
          </a:p>
          <a:p>
            <a:pPr marL="167492" indent="-167492" algn="l">
              <a:lnSpc>
                <a:spcPct val="150000"/>
              </a:lnSpc>
              <a:buFont typeface="黑体" panose="02010609060101010101" charset="-122"/>
              <a:buAutoNum type="circleNumDbPlain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（拿取车衣需登记签名，勿将车衣混装，车衣需统一存放到后勤物料仓库）。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sym typeface="Helvetica Neue Medium"/>
            </a:endParaRPr>
          </a:p>
          <a:p>
            <a:pPr marL="167492" indent="-167492" algn="l">
              <a:lnSpc>
                <a:spcPct val="150000"/>
              </a:lnSpc>
              <a:buFont typeface="黑体" panose="02010609060101010101" charset="-122"/>
              <a:buAutoNum type="circleNumDbPlain"/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媒体日，工作人员务必在发布会（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10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点）开始前再一次清洁展车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94F439B-5D79-664B-929A-730AFA060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666103" y="3509182"/>
            <a:ext cx="1318932" cy="139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E9CC0339-1A71-4B45-BD02-404817875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8211785" y="3509182"/>
            <a:ext cx="1309675" cy="139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731F9799-6552-964E-A4F3-17FAF84C7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8187480" y="1512869"/>
            <a:ext cx="1405317" cy="111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>
            <a:extLst>
              <a:ext uri="{FF2B5EF4-FFF2-40B4-BE49-F238E27FC236}">
                <a16:creationId xmlns:a16="http://schemas.microsoft.com/office/drawing/2014/main" id="{B61BF952-EB24-AD47-939F-4FD0BF66A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6446696" y="1487437"/>
            <a:ext cx="1875812" cy="111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FFED584F-D6C3-CD48-82C7-48CF02831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/>
          <a:srcRect l="13906" r="15895"/>
          <a:stretch/>
        </p:blipFill>
        <p:spPr bwMode="auto">
          <a:xfrm>
            <a:off x="9720751" y="1542826"/>
            <a:ext cx="1308133" cy="1113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B9438D4F-6059-B34D-9A16-A79B89F0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9720751" y="3509182"/>
            <a:ext cx="1308133" cy="139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车美职责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395008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AFCAE0E-8ECD-7448-8BDE-6C8B06B0CF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2" name="矩形 4">
            <a:extLst>
              <a:ext uri="{FF2B5EF4-FFF2-40B4-BE49-F238E27FC236}">
                <a16:creationId xmlns:a16="http://schemas.microsoft.com/office/drawing/2014/main" id="{0B08D15A-D171-B043-BDA6-84D9EFCD2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13" y="1049849"/>
            <a:ext cx="3399448" cy="34809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33524" tIns="16762" rIns="33524" bIns="16762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展示期间，展区品牌和相关产品问题询问相关工作人员（销售代表）。</a:t>
            </a:r>
            <a:endParaRPr kumimoji="1" lang="en-US" altLang="zh-CN" sz="1600" b="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sym typeface="Helvetica Neue Medium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禁止来宾爬转台、敲打车子、坐引擎盖、拉扯车饰或配件、触碰演出人员（礼仪、模特等）</a:t>
            </a:r>
            <a:r>
              <a:rPr kumimoji="1" lang="zh-CN" altLang="en-US" sz="1600" b="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。</a:t>
            </a:r>
            <a:endParaRPr kumimoji="1" lang="en-US" altLang="zh-CN" sz="1600" b="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sym typeface="Helvetica Neue Medium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无</a:t>
            </a:r>
            <a:r>
              <a:rPr kumimoji="1" lang="zh-CN" altLang="en-US" sz="1600" b="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 Medium"/>
              </a:rPr>
              <a:t>证不相关人员禁止进入后台。</a:t>
            </a:r>
          </a:p>
        </p:txBody>
      </p:sp>
      <p:pic>
        <p:nvPicPr>
          <p:cNvPr id="16" name="Picture 2" descr="E:\2016荣威车展\Y16成都\1.空景\A045-20160501-BJ-ROEWE-JXY0173-M.jpg">
            <a:extLst>
              <a:ext uri="{FF2B5EF4-FFF2-40B4-BE49-F238E27FC236}">
                <a16:creationId xmlns:a16="http://schemas.microsoft.com/office/drawing/2014/main" id="{B9540B94-641E-ED45-BC37-AE176974C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7" t="13707" r="26576" b="1"/>
          <a:stretch>
            <a:fillRect/>
          </a:stretch>
        </p:blipFill>
        <p:spPr bwMode="auto">
          <a:xfrm>
            <a:off x="8501864" y="1049849"/>
            <a:ext cx="2261419" cy="4595574"/>
          </a:xfrm>
          <a:prstGeom prst="rect">
            <a:avLst/>
          </a:prstGeom>
          <a:noFill/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751EDE56-95F9-4D48-BD6E-FBF3092A2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816805" y="1049849"/>
            <a:ext cx="4579524" cy="376804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保安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职责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98998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rvin.gong\Desktop\F008-20151120-GZ-SKODA-JXY0732-M副本.jpg"/>
          <p:cNvPicPr>
            <a:picLocks noChangeAspect="1" noChangeArrowheads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 bwMode="auto">
          <a:xfrm>
            <a:off x="684752" y="873125"/>
            <a:ext cx="3290811" cy="4727663"/>
          </a:xfrm>
          <a:prstGeom prst="rect">
            <a:avLst/>
          </a:prstGeom>
          <a:noFill/>
        </p:spPr>
      </p:pic>
      <p:graphicFrame>
        <p:nvGraphicFramePr>
          <p:cNvPr id="22" name="图示 19"/>
          <p:cNvGraphicFramePr/>
          <p:nvPr>
            <p:extLst/>
          </p:nvPr>
        </p:nvGraphicFramePr>
        <p:xfrm>
          <a:off x="2062977" y="1077409"/>
          <a:ext cx="4091804" cy="4280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8" name="组合 9"/>
          <p:cNvGrpSpPr/>
          <p:nvPr/>
        </p:nvGrpSpPr>
        <p:grpSpPr>
          <a:xfrm>
            <a:off x="7834309" y="1605953"/>
            <a:ext cx="2516320" cy="3469584"/>
            <a:chOff x="4373165" y="-847172"/>
            <a:chExt cx="4324953" cy="5963385"/>
          </a:xfrm>
        </p:grpSpPr>
        <p:sp>
          <p:nvSpPr>
            <p:cNvPr id="33" name="任意多边形 33"/>
            <p:cNvSpPr>
              <a:spLocks noChangeAspect="1" noChangeArrowheads="1"/>
            </p:cNvSpPr>
            <p:nvPr/>
          </p:nvSpPr>
          <p:spPr bwMode="auto">
            <a:xfrm rot="10800000">
              <a:off x="4373165" y="-847172"/>
              <a:ext cx="1835944" cy="1985963"/>
            </a:xfrm>
            <a:custGeom>
              <a:avLst/>
              <a:gdLst>
                <a:gd name="T0" fmla="*/ 2682494 w 2836097"/>
                <a:gd name="T1" fmla="*/ 3067706 h 3067706"/>
                <a:gd name="T2" fmla="*/ 876045 w 2836097"/>
                <a:gd name="T3" fmla="*/ 3067706 h 3067706"/>
                <a:gd name="T4" fmla="*/ 0 w 2836097"/>
                <a:gd name="T5" fmla="*/ 1533853 h 3067706"/>
                <a:gd name="T6" fmla="*/ 876045 w 2836097"/>
                <a:gd name="T7" fmla="*/ 0 h 3067706"/>
                <a:gd name="T8" fmla="*/ 2682494 w 2836097"/>
                <a:gd name="T9" fmla="*/ 0 h 3067706"/>
                <a:gd name="T10" fmla="*/ 2836097 w 2836097"/>
                <a:gd name="T11" fmla="*/ 268941 h 3067706"/>
                <a:gd name="T12" fmla="*/ 1473384 w 2836097"/>
                <a:gd name="T13" fmla="*/ 268941 h 3067706"/>
                <a:gd name="T14" fmla="*/ 747356 w 2836097"/>
                <a:gd name="T15" fmla="*/ 1540132 h 3067706"/>
                <a:gd name="T16" fmla="*/ 1473384 w 2836097"/>
                <a:gd name="T17" fmla="*/ 2811322 h 3067706"/>
                <a:gd name="T18" fmla="*/ 2828925 w 2836097"/>
                <a:gd name="T19" fmla="*/ 2811322 h 30677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36097"/>
                <a:gd name="T31" fmla="*/ 0 h 3067706"/>
                <a:gd name="T32" fmla="*/ 2836097 w 2836097"/>
                <a:gd name="T33" fmla="*/ 3067706 h 30677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36097" h="3067706">
                  <a:moveTo>
                    <a:pt x="2682494" y="3067706"/>
                  </a:moveTo>
                  <a:lnTo>
                    <a:pt x="876045" y="3067706"/>
                  </a:lnTo>
                  <a:lnTo>
                    <a:pt x="0" y="1533853"/>
                  </a:lnTo>
                  <a:lnTo>
                    <a:pt x="876045" y="0"/>
                  </a:lnTo>
                  <a:lnTo>
                    <a:pt x="2682494" y="0"/>
                  </a:lnTo>
                  <a:lnTo>
                    <a:pt x="2836097" y="268941"/>
                  </a:lnTo>
                  <a:lnTo>
                    <a:pt x="1473384" y="268941"/>
                  </a:lnTo>
                  <a:lnTo>
                    <a:pt x="747356" y="1540132"/>
                  </a:lnTo>
                  <a:lnTo>
                    <a:pt x="1473384" y="2811322"/>
                  </a:lnTo>
                  <a:lnTo>
                    <a:pt x="2828925" y="2811322"/>
                  </a:lnTo>
                  <a:close/>
                </a:path>
              </a:pathLst>
            </a:custGeom>
            <a:solidFill>
              <a:srgbClr val="42A8D0"/>
            </a:solidFill>
            <a:ln w="12700" cap="flat" cmpd="sng">
              <a:noFill/>
              <a:bevel/>
            </a:ln>
          </p:spPr>
          <p:txBody>
            <a:bodyPr lIns="85683" tIns="42841" rIns="85683" bIns="42841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宋体" panose="02010600030101010101" pitchFamily="2" charset="-122"/>
              </a:endParaRPr>
            </a:p>
          </p:txBody>
        </p:sp>
        <p:sp>
          <p:nvSpPr>
            <p:cNvPr id="34" name="任意多边形 34"/>
            <p:cNvSpPr>
              <a:spLocks noChangeAspect="1" noChangeArrowheads="1"/>
            </p:cNvSpPr>
            <p:nvPr/>
          </p:nvSpPr>
          <p:spPr bwMode="auto">
            <a:xfrm rot="10800000">
              <a:off x="5580629" y="1138791"/>
              <a:ext cx="1837134" cy="1985963"/>
            </a:xfrm>
            <a:custGeom>
              <a:avLst/>
              <a:gdLst>
                <a:gd name="T0" fmla="*/ 2682494 w 2836097"/>
                <a:gd name="T1" fmla="*/ 3067706 h 3067706"/>
                <a:gd name="T2" fmla="*/ 876045 w 2836097"/>
                <a:gd name="T3" fmla="*/ 3067706 h 3067706"/>
                <a:gd name="T4" fmla="*/ 0 w 2836097"/>
                <a:gd name="T5" fmla="*/ 1533853 h 3067706"/>
                <a:gd name="T6" fmla="*/ 876045 w 2836097"/>
                <a:gd name="T7" fmla="*/ 0 h 3067706"/>
                <a:gd name="T8" fmla="*/ 2682494 w 2836097"/>
                <a:gd name="T9" fmla="*/ 0 h 3067706"/>
                <a:gd name="T10" fmla="*/ 2836097 w 2836097"/>
                <a:gd name="T11" fmla="*/ 268941 h 3067706"/>
                <a:gd name="T12" fmla="*/ 1473384 w 2836097"/>
                <a:gd name="T13" fmla="*/ 268941 h 3067706"/>
                <a:gd name="T14" fmla="*/ 747356 w 2836097"/>
                <a:gd name="T15" fmla="*/ 1540132 h 3067706"/>
                <a:gd name="T16" fmla="*/ 1473384 w 2836097"/>
                <a:gd name="T17" fmla="*/ 2811322 h 3067706"/>
                <a:gd name="T18" fmla="*/ 2828925 w 2836097"/>
                <a:gd name="T19" fmla="*/ 2811322 h 30677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36097"/>
                <a:gd name="T31" fmla="*/ 0 h 3067706"/>
                <a:gd name="T32" fmla="*/ 2836097 w 2836097"/>
                <a:gd name="T33" fmla="*/ 3067706 h 30677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36097" h="3067706">
                  <a:moveTo>
                    <a:pt x="2682494" y="3067706"/>
                  </a:moveTo>
                  <a:lnTo>
                    <a:pt x="876045" y="3067706"/>
                  </a:lnTo>
                  <a:lnTo>
                    <a:pt x="0" y="1533853"/>
                  </a:lnTo>
                  <a:lnTo>
                    <a:pt x="876045" y="0"/>
                  </a:lnTo>
                  <a:lnTo>
                    <a:pt x="2682494" y="0"/>
                  </a:lnTo>
                  <a:lnTo>
                    <a:pt x="2836097" y="268941"/>
                  </a:lnTo>
                  <a:lnTo>
                    <a:pt x="1473384" y="268941"/>
                  </a:lnTo>
                  <a:lnTo>
                    <a:pt x="747356" y="1540132"/>
                  </a:lnTo>
                  <a:lnTo>
                    <a:pt x="1473384" y="2811322"/>
                  </a:lnTo>
                  <a:lnTo>
                    <a:pt x="2828925" y="2811322"/>
                  </a:lnTo>
                  <a:close/>
                </a:path>
              </a:pathLst>
            </a:custGeom>
            <a:solidFill>
              <a:srgbClr val="42A8D0"/>
            </a:solidFill>
            <a:ln w="12700" cap="flat" cmpd="sng">
              <a:noFill/>
              <a:bevel/>
            </a:ln>
          </p:spPr>
          <p:txBody>
            <a:bodyPr lIns="85683" tIns="42841" rIns="85683" bIns="42841" anchor="ctr"/>
            <a:lstStyle/>
            <a:p>
              <a:pPr algn="ctr"/>
              <a:endParaRPr lang="zh-CN" altLang="zh-CN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任意多边形 35"/>
            <p:cNvSpPr>
              <a:spLocks noChangeAspect="1" noChangeArrowheads="1"/>
            </p:cNvSpPr>
            <p:nvPr/>
          </p:nvSpPr>
          <p:spPr bwMode="auto">
            <a:xfrm rot="10800000">
              <a:off x="6787324" y="3130250"/>
              <a:ext cx="1837135" cy="1985963"/>
            </a:xfrm>
            <a:custGeom>
              <a:avLst/>
              <a:gdLst>
                <a:gd name="T0" fmla="*/ 2682494 w 2836097"/>
                <a:gd name="T1" fmla="*/ 3067706 h 3067706"/>
                <a:gd name="T2" fmla="*/ 876045 w 2836097"/>
                <a:gd name="T3" fmla="*/ 3067706 h 3067706"/>
                <a:gd name="T4" fmla="*/ 0 w 2836097"/>
                <a:gd name="T5" fmla="*/ 1533853 h 3067706"/>
                <a:gd name="T6" fmla="*/ 876045 w 2836097"/>
                <a:gd name="T7" fmla="*/ 0 h 3067706"/>
                <a:gd name="T8" fmla="*/ 2682494 w 2836097"/>
                <a:gd name="T9" fmla="*/ 0 h 3067706"/>
                <a:gd name="T10" fmla="*/ 2836097 w 2836097"/>
                <a:gd name="T11" fmla="*/ 268941 h 3067706"/>
                <a:gd name="T12" fmla="*/ 1473384 w 2836097"/>
                <a:gd name="T13" fmla="*/ 268941 h 3067706"/>
                <a:gd name="T14" fmla="*/ 747356 w 2836097"/>
                <a:gd name="T15" fmla="*/ 1540132 h 3067706"/>
                <a:gd name="T16" fmla="*/ 1473384 w 2836097"/>
                <a:gd name="T17" fmla="*/ 2811322 h 3067706"/>
                <a:gd name="T18" fmla="*/ 2828925 w 2836097"/>
                <a:gd name="T19" fmla="*/ 2811322 h 30677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36097"/>
                <a:gd name="T31" fmla="*/ 0 h 3067706"/>
                <a:gd name="T32" fmla="*/ 2836097 w 2836097"/>
                <a:gd name="T33" fmla="*/ 3067706 h 30677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36097" h="3067706">
                  <a:moveTo>
                    <a:pt x="2682494" y="3067706"/>
                  </a:moveTo>
                  <a:lnTo>
                    <a:pt x="876045" y="3067706"/>
                  </a:lnTo>
                  <a:lnTo>
                    <a:pt x="0" y="1533853"/>
                  </a:lnTo>
                  <a:lnTo>
                    <a:pt x="876045" y="0"/>
                  </a:lnTo>
                  <a:lnTo>
                    <a:pt x="2682494" y="0"/>
                  </a:lnTo>
                  <a:lnTo>
                    <a:pt x="2836097" y="268941"/>
                  </a:lnTo>
                  <a:lnTo>
                    <a:pt x="1473384" y="268941"/>
                  </a:lnTo>
                  <a:lnTo>
                    <a:pt x="747356" y="1540132"/>
                  </a:lnTo>
                  <a:lnTo>
                    <a:pt x="1473384" y="2811322"/>
                  </a:lnTo>
                  <a:lnTo>
                    <a:pt x="2828925" y="2811322"/>
                  </a:lnTo>
                  <a:close/>
                </a:path>
              </a:pathLst>
            </a:custGeom>
            <a:solidFill>
              <a:srgbClr val="42A8D0"/>
            </a:solidFill>
            <a:ln w="12700" cap="flat" cmpd="sng">
              <a:noFill/>
              <a:bevel/>
            </a:ln>
          </p:spPr>
          <p:txBody>
            <a:bodyPr lIns="85683" tIns="42841" rIns="85683" bIns="42841"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文本框 36"/>
            <p:cNvSpPr>
              <a:spLocks noChangeArrowheads="1"/>
            </p:cNvSpPr>
            <p:nvPr/>
          </p:nvSpPr>
          <p:spPr bwMode="auto">
            <a:xfrm>
              <a:off x="5568761" y="-171414"/>
              <a:ext cx="677628" cy="519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85683" tIns="42841" rIns="85683" bIns="42841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汉仪旗黑-40S" panose="00020600040101010101" pitchFamily="18" charset="-122"/>
                  <a:ea typeface="汉仪旗黑-40S" panose="00020600040101010101" pitchFamily="18" charset="-122"/>
                  <a:sym typeface="Impact" panose="020B080603090205020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Impact" panose="020B0806030902050204" charset="0"/>
              </a:endParaRPr>
            </a:p>
          </p:txBody>
        </p:sp>
        <p:sp>
          <p:nvSpPr>
            <p:cNvPr id="37" name="文本框 37"/>
            <p:cNvSpPr>
              <a:spLocks noChangeArrowheads="1"/>
            </p:cNvSpPr>
            <p:nvPr/>
          </p:nvSpPr>
          <p:spPr bwMode="auto">
            <a:xfrm>
              <a:off x="6778698" y="1791200"/>
              <a:ext cx="677628" cy="519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85683" tIns="42841" rIns="85683" bIns="42841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汉仪旗黑-40S" panose="00020600040101010101" pitchFamily="18" charset="-122"/>
                  <a:ea typeface="汉仪旗黑-40S" panose="00020600040101010101" pitchFamily="18" charset="-122"/>
                  <a:sym typeface="Impact" panose="020B080603090205020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Impact" panose="020B0806030902050204" charset="0"/>
              </a:endParaRPr>
            </a:p>
          </p:txBody>
        </p:sp>
        <p:sp>
          <p:nvSpPr>
            <p:cNvPr id="38" name="文本框 38"/>
            <p:cNvSpPr>
              <a:spLocks noChangeArrowheads="1"/>
            </p:cNvSpPr>
            <p:nvPr/>
          </p:nvSpPr>
          <p:spPr bwMode="auto">
            <a:xfrm>
              <a:off x="8020490" y="3841260"/>
              <a:ext cx="677628" cy="519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85683" tIns="42841" rIns="85683" bIns="42841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汉仪旗黑-40S" panose="00020600040101010101" pitchFamily="18" charset="-122"/>
                  <a:ea typeface="汉仪旗黑-40S" panose="00020600040101010101" pitchFamily="18" charset="-122"/>
                  <a:sym typeface="Impact" panose="020B080603090205020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sym typeface="Impact" panose="020B0806030902050204" charset="0"/>
              </a:endParaRPr>
            </a:p>
          </p:txBody>
        </p:sp>
      </p:grpSp>
      <p:sp>
        <p:nvSpPr>
          <p:cNvPr id="39" name="圆角矩形 3"/>
          <p:cNvSpPr>
            <a:spLocks noChangeArrowheads="1"/>
          </p:cNvSpPr>
          <p:nvPr/>
        </p:nvSpPr>
        <p:spPr bwMode="auto">
          <a:xfrm>
            <a:off x="5145122" y="1860682"/>
            <a:ext cx="2817451" cy="60848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89397" tIns="44699" rIns="89397" bIns="44699" anchor="ctr" anchorCtr="1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HYQIHEI-55S BOOK" pitchFamily="18" charset="-122"/>
                <a:ea typeface="HYQIHEI-55S BOOK" pitchFamily="18" charset="-122"/>
              </a:rPr>
              <a:t>仓库及工作人员办公室管理</a:t>
            </a:r>
          </a:p>
        </p:txBody>
      </p:sp>
      <p:sp>
        <p:nvSpPr>
          <p:cNvPr id="40" name="圆角矩形 4"/>
          <p:cNvSpPr>
            <a:spLocks noChangeArrowheads="1"/>
          </p:cNvSpPr>
          <p:nvPr/>
        </p:nvSpPr>
        <p:spPr bwMode="auto">
          <a:xfrm>
            <a:off x="6498019" y="3155102"/>
            <a:ext cx="2114930" cy="36833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89397" tIns="44699" rIns="89397" bIns="44699" anchor="ctr" anchorCtr="1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HYQIHEI-55S BOOK" pitchFamily="18" charset="-122"/>
                <a:ea typeface="HYQIHEI-55S BOOK" pitchFamily="18" charset="-122"/>
              </a:rPr>
              <a:t>演员模特间管理</a:t>
            </a:r>
          </a:p>
        </p:txBody>
      </p:sp>
      <p:sp>
        <p:nvSpPr>
          <p:cNvPr id="41" name="圆角矩形 6"/>
          <p:cNvSpPr>
            <a:spLocks noChangeArrowheads="1"/>
          </p:cNvSpPr>
          <p:nvPr/>
        </p:nvSpPr>
        <p:spPr bwMode="auto">
          <a:xfrm>
            <a:off x="7555484" y="4333752"/>
            <a:ext cx="2114930" cy="3669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89397" tIns="44699" rIns="89397" bIns="44699" anchor="ctr" anchorCtr="1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HYQIHEI-55S BOOK" pitchFamily="18" charset="-122"/>
                <a:ea typeface="HYQIHEI-55S BOOK" pitchFamily="18" charset="-122"/>
              </a:rPr>
              <a:t>物料整理及餐饮发放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D176AA3-B3E1-C84D-9C92-DF7DBE160C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17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87981" y="668259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兼职要求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11536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013"/>
            <a:ext cx="11430000" cy="16329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主视觉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71486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5129" y="1164965"/>
            <a:ext cx="8964509" cy="4829223"/>
            <a:chOff x="1085518" y="979983"/>
            <a:chExt cx="9198768" cy="4955419"/>
          </a:xfrm>
        </p:grpSpPr>
        <p:sp>
          <p:nvSpPr>
            <p:cNvPr id="21" name="圆角矩形 3"/>
            <p:cNvSpPr>
              <a:spLocks noChangeArrowheads="1"/>
            </p:cNvSpPr>
            <p:nvPr/>
          </p:nvSpPr>
          <p:spPr bwMode="auto">
            <a:xfrm>
              <a:off x="1619761" y="1162126"/>
              <a:ext cx="2114930" cy="608485"/>
            </a:xfrm>
            <a:prstGeom prst="roundRect">
              <a:avLst>
                <a:gd name="adj" fmla="val 16667"/>
              </a:avLst>
            </a:prstGeom>
            <a:solidFill>
              <a:srgbClr val="42A8D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89397" tIns="44699" rIns="89397" bIns="44699" anchor="ctr" anchorCtr="1"/>
            <a:lstStyle/>
            <a:p>
              <a:pPr algn="ctr"/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</a:rPr>
                <a:t>仓库及工作人员办公室管理</a:t>
              </a:r>
            </a:p>
          </p:txBody>
        </p:sp>
        <p:sp>
          <p:nvSpPr>
            <p:cNvPr id="22" name="圆角矩形 4"/>
            <p:cNvSpPr>
              <a:spLocks noChangeArrowheads="1"/>
            </p:cNvSpPr>
            <p:nvPr/>
          </p:nvSpPr>
          <p:spPr bwMode="auto">
            <a:xfrm>
              <a:off x="1619761" y="2376399"/>
              <a:ext cx="2114930" cy="368330"/>
            </a:xfrm>
            <a:prstGeom prst="roundRect">
              <a:avLst>
                <a:gd name="adj" fmla="val 16667"/>
              </a:avLst>
            </a:prstGeom>
            <a:solidFill>
              <a:srgbClr val="42A8D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89397" tIns="44699" rIns="89397" bIns="44699" anchor="ctr" anchorCtr="1"/>
            <a:lstStyle/>
            <a:p>
              <a:pPr algn="ctr"/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</a:rPr>
                <a:t>盲盒机管理</a:t>
              </a:r>
            </a:p>
          </p:txBody>
        </p:sp>
        <p:sp>
          <p:nvSpPr>
            <p:cNvPr id="24" name="圆角矩形 7"/>
            <p:cNvSpPr>
              <a:spLocks noChangeArrowheads="1"/>
            </p:cNvSpPr>
            <p:nvPr/>
          </p:nvSpPr>
          <p:spPr bwMode="auto">
            <a:xfrm>
              <a:off x="4290983" y="979983"/>
              <a:ext cx="5993303" cy="1032133"/>
            </a:xfrm>
            <a:prstGeom prst="roundRect">
              <a:avLst>
                <a:gd name="adj" fmla="val 16667"/>
              </a:avLst>
            </a:prstGeom>
            <a:solidFill>
              <a:srgbClr val="42A8D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89397" tIns="44699" rIns="89397" bIns="44699"/>
            <a:lstStyle/>
            <a:p>
              <a:pPr marL="335582" indent="-335582"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  <a:cs typeface="Arial" panose="020B0604020202020204" pitchFamily="34" charset="0"/>
                </a:rPr>
                <a:t>物料进场时，将物料分类整齐排放在仓库</a:t>
              </a:r>
              <a:endPara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endParaRPr>
            </a:p>
            <a:p>
              <a:pPr marL="335582" indent="-335582"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  <a:cs typeface="Arial" panose="020B0604020202020204" pitchFamily="34" charset="0"/>
                </a:rPr>
                <a:t>所有工作人员到仓库取物料都要做好记录工作并请他签字</a:t>
              </a:r>
              <a:endPara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endParaRPr>
            </a:p>
            <a:p>
              <a:pPr marL="335582" indent="-335582"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  <a:cs typeface="Arial" panose="020B0604020202020204" pitchFamily="34" charset="0"/>
                </a:rPr>
                <a:t>非工作人员不得随便进出仓库及工作人员办公室，在工作人员不知道的情况下，不得随意离开，除工作人员外，不得他人入内。</a:t>
              </a:r>
            </a:p>
          </p:txBody>
        </p:sp>
        <p:sp>
          <p:nvSpPr>
            <p:cNvPr id="28" name="圆角矩形 8"/>
            <p:cNvSpPr>
              <a:spLocks noChangeArrowheads="1"/>
            </p:cNvSpPr>
            <p:nvPr/>
          </p:nvSpPr>
          <p:spPr bwMode="auto">
            <a:xfrm>
              <a:off x="4290983" y="2194258"/>
              <a:ext cx="5993303" cy="590312"/>
            </a:xfrm>
            <a:prstGeom prst="roundRect">
              <a:avLst>
                <a:gd name="adj" fmla="val 16667"/>
              </a:avLst>
            </a:prstGeom>
            <a:solidFill>
              <a:srgbClr val="42A8D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89397" tIns="44699" rIns="89397" bIns="44699"/>
            <a:lstStyle/>
            <a:p>
              <a:pPr marL="335582" indent="-335582"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  <a:cs typeface="Arial" panose="020B0604020202020204" pitchFamily="34" charset="0"/>
                </a:rPr>
                <a:t>做好开馆前盲盒机的检查以及补充盲盒</a:t>
              </a:r>
              <a:endPara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endParaRPr>
            </a:p>
            <a:p>
              <a:pPr marL="335582" indent="-335582"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  <a:cs typeface="Arial" panose="020B0604020202020204" pitchFamily="34" charset="0"/>
                </a:rPr>
                <a:t>协助管理盲盒机旁的物品展示区的精品</a:t>
              </a:r>
            </a:p>
          </p:txBody>
        </p:sp>
        <p:cxnSp>
          <p:nvCxnSpPr>
            <p:cNvPr id="30" name="直接连接符 12"/>
            <p:cNvCxnSpPr>
              <a:cxnSpLocks noChangeShapeType="1"/>
            </p:cNvCxnSpPr>
            <p:nvPr/>
          </p:nvCxnSpPr>
          <p:spPr bwMode="auto">
            <a:xfrm>
              <a:off x="3756741" y="1999819"/>
              <a:ext cx="534244" cy="1349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2" name="直接连接符 14"/>
            <p:cNvCxnSpPr>
              <a:cxnSpLocks noChangeShapeType="1"/>
            </p:cNvCxnSpPr>
            <p:nvPr/>
          </p:nvCxnSpPr>
          <p:spPr bwMode="auto">
            <a:xfrm flipV="1">
              <a:off x="3734692" y="3094013"/>
              <a:ext cx="556293" cy="2699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3" name="直接连接符 16"/>
            <p:cNvCxnSpPr>
              <a:cxnSpLocks noChangeShapeType="1"/>
            </p:cNvCxnSpPr>
            <p:nvPr/>
          </p:nvCxnSpPr>
          <p:spPr bwMode="auto">
            <a:xfrm flipV="1">
              <a:off x="3734692" y="4368998"/>
              <a:ext cx="556293" cy="1349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4" name="直接连接符 18"/>
            <p:cNvCxnSpPr>
              <a:cxnSpLocks noChangeShapeType="1"/>
              <a:endCxn id="21" idx="1"/>
            </p:cNvCxnSpPr>
            <p:nvPr/>
          </p:nvCxnSpPr>
          <p:spPr bwMode="auto">
            <a:xfrm flipV="1">
              <a:off x="1085518" y="1465694"/>
              <a:ext cx="534245" cy="1063164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5" name="直接连接符 20"/>
            <p:cNvCxnSpPr>
              <a:cxnSpLocks noChangeShapeType="1"/>
              <a:endCxn id="22" idx="1"/>
            </p:cNvCxnSpPr>
            <p:nvPr/>
          </p:nvCxnSpPr>
          <p:spPr bwMode="auto">
            <a:xfrm>
              <a:off x="1085518" y="2528856"/>
              <a:ext cx="534245" cy="32380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6" name="直接连接符 22"/>
            <p:cNvCxnSpPr>
              <a:cxnSpLocks noChangeShapeType="1"/>
            </p:cNvCxnSpPr>
            <p:nvPr/>
          </p:nvCxnSpPr>
          <p:spPr bwMode="auto">
            <a:xfrm>
              <a:off x="1085518" y="3062982"/>
              <a:ext cx="534245" cy="1307367"/>
            </a:xfrm>
            <a:prstGeom prst="lin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cxnSp>
        <p:sp>
          <p:nvSpPr>
            <p:cNvPr id="25" name="圆角矩形 19">
              <a:extLst>
                <a:ext uri="{FF2B5EF4-FFF2-40B4-BE49-F238E27FC236}">
                  <a16:creationId xmlns:a16="http://schemas.microsoft.com/office/drawing/2014/main" id="{15AF431E-EA23-4340-9104-970E9616F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762" y="3221688"/>
              <a:ext cx="2136979" cy="372394"/>
            </a:xfrm>
            <a:prstGeom prst="roundRect">
              <a:avLst>
                <a:gd name="adj" fmla="val 16667"/>
              </a:avLst>
            </a:prstGeom>
            <a:solidFill>
              <a:srgbClr val="42A8D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89397" tIns="44699" rIns="89397" bIns="44699" anchor="ctr" anchorCtr="1"/>
            <a:lstStyle/>
            <a:p>
              <a:pPr algn="ctr"/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</a:rPr>
                <a:t>机动组</a:t>
              </a:r>
              <a:endPara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</a:endParaRPr>
            </a:p>
          </p:txBody>
        </p:sp>
        <p:sp>
          <p:nvSpPr>
            <p:cNvPr id="26" name="圆角矩形 20">
              <a:extLst>
                <a:ext uri="{FF2B5EF4-FFF2-40B4-BE49-F238E27FC236}">
                  <a16:creationId xmlns:a16="http://schemas.microsoft.com/office/drawing/2014/main" id="{44087DA0-7705-7049-B9B7-ECEDB3458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0983" y="2966712"/>
              <a:ext cx="5993303" cy="1074599"/>
            </a:xfrm>
            <a:prstGeom prst="roundRect">
              <a:avLst>
                <a:gd name="adj" fmla="val 8181"/>
              </a:avLst>
            </a:prstGeom>
            <a:solidFill>
              <a:srgbClr val="42A8D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89397" tIns="44699" rIns="89397" bIns="44699"/>
            <a:lstStyle/>
            <a:p>
              <a:pPr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  <a:cs typeface="Arial" panose="020B0604020202020204" pitchFamily="34" charset="0"/>
                </a:rPr>
                <a:t>每天定时检查外场接待台宣传资料发放情况，并及时补充。</a:t>
              </a:r>
              <a:endPara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  <a:cs typeface="Arial" panose="020B0604020202020204" pitchFamily="34" charset="0"/>
                </a:rPr>
                <a:t>提前准备好发放的礼品，将礼品送到外场接待台。</a:t>
              </a:r>
              <a:endPara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  <a:cs typeface="Arial" panose="020B0604020202020204" pitchFamily="34" charset="0"/>
                </a:rPr>
                <a:t>协助发放礼品，在运输物料过程中，要绕行，不能横穿展台。</a:t>
              </a:r>
            </a:p>
          </p:txBody>
        </p:sp>
        <p:sp>
          <p:nvSpPr>
            <p:cNvPr id="31" name="圆角矩形 2">
              <a:extLst>
                <a:ext uri="{FF2B5EF4-FFF2-40B4-BE49-F238E27FC236}">
                  <a16:creationId xmlns:a16="http://schemas.microsoft.com/office/drawing/2014/main" id="{22D8218B-3218-DC41-A2E8-D125E2AC0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762" y="4859588"/>
              <a:ext cx="2136979" cy="489691"/>
            </a:xfrm>
            <a:prstGeom prst="roundRect">
              <a:avLst>
                <a:gd name="adj" fmla="val 16667"/>
              </a:avLst>
            </a:prstGeom>
            <a:solidFill>
              <a:srgbClr val="42A8D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89397" tIns="44699" rIns="89397" bIns="44699" anchor="ctr" anchorCtr="1"/>
            <a:lstStyle/>
            <a:p>
              <a:pPr algn="ctr"/>
              <a:r>
                <a:rPr lang="zh-CN" altLang="en-US">
                  <a:latin typeface="汉仪旗黑-40S" panose="00020600040101010101" pitchFamily="18" charset="-122"/>
                  <a:ea typeface="汉仪旗黑-40S" panose="00020600040101010101" pitchFamily="18" charset="-122"/>
                </a:rPr>
                <a:t>软体组</a:t>
              </a:r>
              <a:endPara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</a:endParaRPr>
            </a:p>
          </p:txBody>
        </p:sp>
        <p:sp>
          <p:nvSpPr>
            <p:cNvPr id="37" name="圆角矩形 10">
              <a:extLst>
                <a:ext uri="{FF2B5EF4-FFF2-40B4-BE49-F238E27FC236}">
                  <a16:creationId xmlns:a16="http://schemas.microsoft.com/office/drawing/2014/main" id="{8CDA32FB-288E-5447-BCA4-E41124B74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0984" y="4223453"/>
              <a:ext cx="5993302" cy="1711949"/>
            </a:xfrm>
            <a:prstGeom prst="roundRect">
              <a:avLst>
                <a:gd name="adj" fmla="val 8181"/>
              </a:avLst>
            </a:prstGeom>
            <a:solidFill>
              <a:srgbClr val="42A8D0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89397" tIns="44699" rIns="89397" bIns="44699"/>
            <a:lstStyle/>
            <a:p>
              <a:pPr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  <a:cs typeface="Arial" panose="020B0604020202020204" pitchFamily="34" charset="0"/>
                </a:rPr>
                <a:t>软体组工作人员记住所保护的模特姓名，外貌，以及代表的车型，</a:t>
              </a:r>
              <a:endPara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  <a:cs typeface="Arial" panose="020B0604020202020204" pitchFamily="34" charset="0"/>
                </a:rPr>
                <a:t>在模特站车过程中，如发现模特有走光时，请及时用手势或眼神暗示模特，</a:t>
              </a:r>
              <a:endPara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latin typeface="汉仪旗黑-40S" panose="00020600040101010101" pitchFamily="18" charset="-122"/>
                  <a:ea typeface="汉仪旗黑-40S" panose="00020600040101010101" pitchFamily="18" charset="-122"/>
                  <a:cs typeface="Arial" panose="020B0604020202020204" pitchFamily="34" charset="0"/>
                </a:rPr>
                <a:t>如有客户要与模特合影时，请委婉告诉客户，不能与模特合影，在必要时维护前场的秩序。</a:t>
              </a:r>
            </a:p>
          </p:txBody>
        </p:sp>
      </p:grpSp>
      <p:sp>
        <p:nvSpPr>
          <p:cNvPr id="19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8500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  <a:sym typeface="Helvetica Neue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兼职职责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633627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圆角矩形 3"/>
          <p:cNvSpPr>
            <a:spLocks noChangeArrowheads="1"/>
          </p:cNvSpPr>
          <p:nvPr/>
        </p:nvSpPr>
        <p:spPr bwMode="auto">
          <a:xfrm>
            <a:off x="1358936" y="1542742"/>
            <a:ext cx="2114930" cy="608485"/>
          </a:xfrm>
          <a:prstGeom prst="roundRect">
            <a:avLst>
              <a:gd name="adj" fmla="val 16667"/>
            </a:avLst>
          </a:prstGeom>
          <a:solidFill>
            <a:srgbClr val="42A8D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89397" tIns="44699" rIns="89397" bIns="44699" anchor="ctr" anchorCtr="1"/>
          <a:lstStyle/>
          <a:p>
            <a:pPr algn="ctr"/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内场</a:t>
            </a:r>
            <a:r>
              <a:rPr lang="en-US" altLang="zh-CN" dirty="0" err="1">
                <a:latin typeface="汉仪旗黑-40S" panose="00020600040101010101" pitchFamily="18" charset="-122"/>
                <a:ea typeface="汉仪旗黑-40S" panose="00020600040101010101" pitchFamily="18" charset="-122"/>
              </a:rPr>
              <a:t>pg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讲车区</a:t>
            </a:r>
          </a:p>
        </p:txBody>
      </p:sp>
      <p:sp>
        <p:nvSpPr>
          <p:cNvPr id="24" name="圆角矩形 7"/>
          <p:cNvSpPr>
            <a:spLocks noChangeArrowheads="1"/>
          </p:cNvSpPr>
          <p:nvPr/>
        </p:nvSpPr>
        <p:spPr bwMode="auto">
          <a:xfrm>
            <a:off x="4008110" y="1542742"/>
            <a:ext cx="5769842" cy="605786"/>
          </a:xfrm>
          <a:prstGeom prst="roundRect">
            <a:avLst>
              <a:gd name="adj" fmla="val 16667"/>
            </a:avLst>
          </a:prstGeom>
          <a:solidFill>
            <a:srgbClr val="42A8D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89397" tIns="44699" rIns="89397" bIns="44699"/>
          <a:lstStyle/>
          <a:p>
            <a:pPr marL="335582" indent="-335582">
              <a:buFont typeface="Wingdings" panose="05000000000000000000" pitchFamily="2" charset="2"/>
              <a:buChar char="l"/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讲解积极热情，主动与游客进行互动介绍整个展厅及其车辆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Arial" panose="020B0604020202020204" pitchFamily="34" charset="0"/>
            </a:endParaRPr>
          </a:p>
          <a:p>
            <a:pPr marL="335582" indent="-335582">
              <a:buFont typeface="Wingdings" panose="05000000000000000000" pitchFamily="2" charset="2"/>
              <a:buChar char="l"/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详细解释抽奖机制以及试驾要求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Arial" panose="020B0604020202020204" pitchFamily="34" charset="0"/>
            </a:endParaRPr>
          </a:p>
        </p:txBody>
      </p:sp>
      <p:cxnSp>
        <p:nvCxnSpPr>
          <p:cNvPr id="30" name="直接连接符 12"/>
          <p:cNvCxnSpPr>
            <a:cxnSpLocks noChangeShapeType="1"/>
          </p:cNvCxnSpPr>
          <p:nvPr/>
        </p:nvCxnSpPr>
        <p:spPr bwMode="auto">
          <a:xfrm>
            <a:off x="3491270" y="2294539"/>
            <a:ext cx="534244" cy="1349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cxnSp>
        <p:nvCxnSpPr>
          <p:cNvPr id="34" name="直接连接符 18"/>
          <p:cNvCxnSpPr>
            <a:cxnSpLocks noChangeShapeType="1"/>
            <a:endCxn id="21" idx="1"/>
          </p:cNvCxnSpPr>
          <p:nvPr/>
        </p:nvCxnSpPr>
        <p:spPr bwMode="auto">
          <a:xfrm flipV="1">
            <a:off x="824693" y="1846310"/>
            <a:ext cx="534245" cy="1063164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cxnSp>
        <p:nvCxnSpPr>
          <p:cNvPr id="35" name="直接连接符 20"/>
          <p:cNvCxnSpPr>
            <a:cxnSpLocks noChangeShapeType="1"/>
          </p:cNvCxnSpPr>
          <p:nvPr/>
        </p:nvCxnSpPr>
        <p:spPr bwMode="auto">
          <a:xfrm>
            <a:off x="820047" y="2823576"/>
            <a:ext cx="534245" cy="32380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cxnSp>
        <p:nvCxnSpPr>
          <p:cNvPr id="36" name="直接连接符 22"/>
          <p:cNvCxnSpPr>
            <a:cxnSpLocks noChangeShapeType="1"/>
          </p:cNvCxnSpPr>
          <p:nvPr/>
        </p:nvCxnSpPr>
        <p:spPr bwMode="auto">
          <a:xfrm>
            <a:off x="820047" y="3357702"/>
            <a:ext cx="534245" cy="1307367"/>
          </a:xfrm>
          <a:prstGeom prst="lin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359F05E7-77B9-CC4D-ABE7-0F781F9CD7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8230" y="63469"/>
            <a:ext cx="1370107" cy="1153013"/>
          </a:xfrm>
          <a:prstGeom prst="rect">
            <a:avLst/>
          </a:prstGeom>
        </p:spPr>
      </p:pic>
      <p:sp>
        <p:nvSpPr>
          <p:cNvPr id="20" name="圆角矩形 3">
            <a:extLst>
              <a:ext uri="{FF2B5EF4-FFF2-40B4-BE49-F238E27FC236}">
                <a16:creationId xmlns:a16="http://schemas.microsoft.com/office/drawing/2014/main" id="{2F533701-8D5D-1844-B9B9-074791A37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936" y="2514995"/>
            <a:ext cx="2114930" cy="608485"/>
          </a:xfrm>
          <a:prstGeom prst="roundRect">
            <a:avLst>
              <a:gd name="adj" fmla="val 16667"/>
            </a:avLst>
          </a:prstGeom>
          <a:solidFill>
            <a:srgbClr val="42A8D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89397" tIns="44699" rIns="89397" bIns="44699" anchor="ctr" anchorCtr="1"/>
          <a:lstStyle/>
          <a:p>
            <a:pPr algn="ctr"/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外场</a:t>
            </a:r>
            <a:r>
              <a:rPr lang="en-US" altLang="zh-CN" dirty="0" err="1">
                <a:latin typeface="汉仪旗黑-40S" panose="00020600040101010101" pitchFamily="18" charset="-122"/>
                <a:ea typeface="汉仪旗黑-40S" panose="00020600040101010101" pitchFamily="18" charset="-122"/>
              </a:rPr>
              <a:t>pg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礼品区</a:t>
            </a:r>
          </a:p>
        </p:txBody>
      </p:sp>
      <p:sp>
        <p:nvSpPr>
          <p:cNvPr id="23" name="圆角矩形 7">
            <a:extLst>
              <a:ext uri="{FF2B5EF4-FFF2-40B4-BE49-F238E27FC236}">
                <a16:creationId xmlns:a16="http://schemas.microsoft.com/office/drawing/2014/main" id="{9F74632C-AC74-8A43-9C97-121C07806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110" y="2407414"/>
            <a:ext cx="5769842" cy="823649"/>
          </a:xfrm>
          <a:prstGeom prst="roundRect">
            <a:avLst>
              <a:gd name="adj" fmla="val 16667"/>
            </a:avLst>
          </a:prstGeom>
          <a:solidFill>
            <a:srgbClr val="42A8D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89397" tIns="44699" rIns="89397" bIns="44699"/>
          <a:lstStyle/>
          <a:p>
            <a:pPr marL="335582" indent="-335582">
              <a:buFont typeface="Wingdings" panose="05000000000000000000" pitchFamily="2" charset="2"/>
              <a:buChar char="l"/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对路过游客讲解礼品兑换的机制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Arial" panose="020B0604020202020204" pitchFamily="34" charset="0"/>
            </a:endParaRPr>
          </a:p>
          <a:p>
            <a:pPr marL="335582" indent="-335582">
              <a:buFont typeface="Wingdings" panose="05000000000000000000" pitchFamily="2" charset="2"/>
              <a:buChar char="l"/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发放兑换礼品做好记录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Arial" panose="020B0604020202020204" pitchFamily="34" charset="0"/>
            </a:endParaRPr>
          </a:p>
          <a:p>
            <a:pPr marL="335582" indent="-335582">
              <a:buFont typeface="Wingdings" panose="05000000000000000000" pitchFamily="2" charset="2"/>
              <a:buChar char="l"/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如礼品不够及时找兼职补货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27" name="圆角矩形 3">
            <a:extLst>
              <a:ext uri="{FF2B5EF4-FFF2-40B4-BE49-F238E27FC236}">
                <a16:creationId xmlns:a16="http://schemas.microsoft.com/office/drawing/2014/main" id="{38C29681-3769-6C47-92B9-4EAC17263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292" y="3690180"/>
            <a:ext cx="2119574" cy="608485"/>
          </a:xfrm>
          <a:prstGeom prst="roundRect">
            <a:avLst>
              <a:gd name="adj" fmla="val 16667"/>
            </a:avLst>
          </a:prstGeom>
          <a:solidFill>
            <a:srgbClr val="42A8D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89397" tIns="44699" rIns="89397" bIns="44699" anchor="ctr" anchorCtr="1"/>
          <a:lstStyle/>
          <a:p>
            <a:pPr algn="ctr"/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</a:rPr>
              <a:t>内场机械姬站车</a:t>
            </a:r>
          </a:p>
        </p:txBody>
      </p:sp>
      <p:sp>
        <p:nvSpPr>
          <p:cNvPr id="29" name="圆角矩形 7">
            <a:extLst>
              <a:ext uri="{FF2B5EF4-FFF2-40B4-BE49-F238E27FC236}">
                <a16:creationId xmlns:a16="http://schemas.microsoft.com/office/drawing/2014/main" id="{86D629BE-512A-D944-BC3D-DB331840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110" y="3582599"/>
            <a:ext cx="5769842" cy="823649"/>
          </a:xfrm>
          <a:prstGeom prst="roundRect">
            <a:avLst>
              <a:gd name="adj" fmla="val 16667"/>
            </a:avLst>
          </a:prstGeom>
          <a:solidFill>
            <a:srgbClr val="42A8D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89397" tIns="44699" rIns="89397" bIns="44699"/>
          <a:lstStyle/>
          <a:p>
            <a:pPr marL="335582" indent="-335582">
              <a:buFont typeface="Wingdings" panose="05000000000000000000" pitchFamily="2" charset="2"/>
              <a:buChar char="l"/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提前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30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分钟画好妆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Arial" panose="020B0604020202020204" pitchFamily="34" charset="0"/>
            </a:endParaRPr>
          </a:p>
          <a:p>
            <a:pPr marL="335582" indent="-335582">
              <a:buFont typeface="Wingdings" panose="05000000000000000000" pitchFamily="2" charset="2"/>
              <a:buChar char="l"/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提前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10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分钟换好衣服待命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Arial" panose="020B0604020202020204" pitchFamily="34" charset="0"/>
            </a:endParaRPr>
          </a:p>
          <a:p>
            <a:pPr marL="335582" indent="-335582">
              <a:buFont typeface="Wingdings" panose="05000000000000000000" pitchFamily="2" charset="2"/>
              <a:buChar char="l"/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Arial" panose="020B0604020202020204" pitchFamily="34" charset="0"/>
              </a:rPr>
              <a:t>如有要求合影请宛然拒绝 现场工作人员协助配合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15" name="标题 1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>
            <a:spLocks/>
          </p:cNvSpPr>
          <p:nvPr/>
        </p:nvSpPr>
        <p:spPr>
          <a:xfrm>
            <a:off x="277813" y="664858"/>
            <a:ext cx="9858375" cy="417397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3800" tIns="23800" rIns="23800" bIns="23800" rtlCol="0" anchor="b">
            <a:spAutoFit/>
          </a:bodyPr>
          <a:lstStyle>
            <a:lvl1pPr marL="0" marR="0" indent="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22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228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457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685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9144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11430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13716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16002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1828800" algn="ctr" defTabSz="38676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endParaRPr kumimoji="1" lang="en-US" altLang="zh-CN" sz="2400" b="1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Helvetica Neue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8" y="367871"/>
            <a:ext cx="302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软体要求</a:t>
            </a:r>
            <a:endParaRPr kumimoji="1" lang="en-US" altLang="zh-CN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76645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F12D22-6379-F247-ACFC-CE150F9C3A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3465" y="2174421"/>
            <a:ext cx="10963071" cy="12525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A93C7F-E8EF-0A46-92A7-FCB6929D2C0F}"/>
              </a:ext>
            </a:extLst>
          </p:cNvPr>
          <p:cNvSpPr txBox="1"/>
          <p:nvPr/>
        </p:nvSpPr>
        <p:spPr>
          <a:xfrm>
            <a:off x="3739539" y="2780494"/>
            <a:ext cx="3950923" cy="432639"/>
          </a:xfrm>
          <a:prstGeom prst="rect">
            <a:avLst/>
          </a:prstGeom>
          <a:noFill/>
        </p:spPr>
        <p:txBody>
          <a:bodyPr wrap="square" lIns="85683" tIns="42841" rIns="85683" bIns="42841" rtlCol="0" anchor="ctr">
            <a:spAutoFit/>
          </a:bodyPr>
          <a:lstStyle/>
          <a:p>
            <a:pPr algn="ctr"/>
            <a:r>
              <a:rPr kumimoji="1" lang="zh-CN" altLang="en-US" sz="2249" spc="562" dirty="0">
                <a:solidFill>
                  <a:srgbClr val="FFFFFF">
                    <a:lumMod val="50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应急预案</a:t>
            </a:r>
            <a:endParaRPr kumimoji="1" lang="en-US" altLang="zh-CN" sz="2249" spc="562" dirty="0">
              <a:solidFill>
                <a:srgbClr val="FFFFFF">
                  <a:lumMod val="50000"/>
                </a:srgb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194FB6-74EA-4F46-81DE-C5FB36018CF2}"/>
              </a:ext>
            </a:extLst>
          </p:cNvPr>
          <p:cNvSpPr txBox="1"/>
          <p:nvPr/>
        </p:nvSpPr>
        <p:spPr>
          <a:xfrm>
            <a:off x="2343669" y="5393845"/>
            <a:ext cx="6171467" cy="317223"/>
          </a:xfrm>
          <a:prstGeom prst="rect">
            <a:avLst/>
          </a:prstGeom>
          <a:noFill/>
        </p:spPr>
        <p:txBody>
          <a:bodyPr wrap="square" lIns="85683" tIns="42841" rIns="85683" bIns="42841" rtlCol="0">
            <a:spAutoFit/>
          </a:bodyPr>
          <a:lstStyle/>
          <a:p>
            <a:pPr algn="ctr"/>
            <a:r>
              <a:rPr kumimoji="1" lang="en-US" altLang="zh-CN" sz="1499" dirty="0">
                <a:solidFill>
                  <a:srgbClr val="FFFFFF"/>
                </a:solidFill>
              </a:rPr>
              <a:t>ADSH </a:t>
            </a:r>
            <a:endParaRPr kumimoji="1" lang="zh-CN" altLang="en-US" sz="1499" dirty="0">
              <a:solidFill>
                <a:srgbClr val="FFFFFF"/>
              </a:solidFill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F39CFC9-D7B8-C547-8FBB-0ECA8B1D5359}"/>
              </a:ext>
            </a:extLst>
          </p:cNvPr>
          <p:cNvCxnSpPr>
            <a:cxnSpLocks/>
          </p:cNvCxnSpPr>
          <p:nvPr/>
        </p:nvCxnSpPr>
        <p:spPr>
          <a:xfrm>
            <a:off x="4605291" y="3296403"/>
            <a:ext cx="221941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246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F9CEB20-A2DA-9E48-950D-756C981E2B0E}"/>
              </a:ext>
            </a:extLst>
          </p:cNvPr>
          <p:cNvSpPr txBox="1"/>
          <p:nvPr/>
        </p:nvSpPr>
        <p:spPr>
          <a:xfrm>
            <a:off x="3392385" y="277645"/>
            <a:ext cx="4717474" cy="353771"/>
          </a:xfrm>
          <a:prstGeom prst="rect">
            <a:avLst/>
          </a:prstGeom>
          <a:solidFill>
            <a:schemeClr val="bg1"/>
          </a:solidFill>
        </p:spPr>
        <p:txBody>
          <a:bodyPr wrap="square" lIns="85683" tIns="42841" rIns="85683" bIns="42841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kumimoji="1" lang="zh-CN" altLang="en-US" sz="1312" spc="562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047" y="756651"/>
            <a:ext cx="10567530" cy="555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1、活动安全领导小组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职责：根据条件启动应急预案,严格落实相关条例、办法之规定事宜,做好善后处理工作。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负责人：现场当天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号运营负责人员，详见排班表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2、疏导组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职责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组织现场社会群众按疏散路线有序撇离。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负责人：现场当天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2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号运营负责人员，详见排班表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3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、救治组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职责：抢救受困和受伤群众，确保现场社会群众生命安全，及时联系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120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中心并将事故伤亡情况上报活动安全领导小组组长。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负责人：姓名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联系方式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4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、保卫组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负责人：姓名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联系方式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5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、对外联络组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职责：迅速了解、收集和汇总事故有关情况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及时向有关部门报警（医院、消防）提供各种相关信息和资料。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负责人：姓名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联系方式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6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、物资组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职责：配备现场应急物资、如救护物资、防疫物资、防风防汛物资等，并可在第一时间找出并提供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负责人：姓名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联系方式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7" y="367871"/>
            <a:ext cx="357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组织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机构及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职责</a:t>
            </a:r>
            <a:endParaRPr kumimoji="1" lang="zh-CN" altLang="en-US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912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F9CEB20-A2DA-9E48-950D-756C981E2B0E}"/>
              </a:ext>
            </a:extLst>
          </p:cNvPr>
          <p:cNvSpPr txBox="1"/>
          <p:nvPr/>
        </p:nvSpPr>
        <p:spPr>
          <a:xfrm>
            <a:off x="3392385" y="277645"/>
            <a:ext cx="4717474" cy="353771"/>
          </a:xfrm>
          <a:prstGeom prst="rect">
            <a:avLst/>
          </a:prstGeom>
          <a:solidFill>
            <a:schemeClr val="bg1"/>
          </a:solidFill>
        </p:spPr>
        <p:txBody>
          <a:bodyPr wrap="square" lIns="85683" tIns="42841" rIns="85683" bIns="42841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kumimoji="1" lang="zh-CN" altLang="en-US" sz="1312" spc="562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047" y="873125"/>
            <a:ext cx="9400613" cy="4265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确认火灾发生后的整体处置程序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一、现场工作人员发现火情后，就近选取一切可用的灭火器进行扑救，并第一时间向活动安全领导小组报告起火部位、燃烧物质、火势大小及蔓延方向。</a:t>
            </a: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二、活动安全领导小组应根据现场情况选择扑救措施，并通知现场工作人员及时到位控制火势蔓延，报告单位值班领导赶赴现场指挥扑救，必要时通知对外联络组向公安消防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119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指挥中心报警。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向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119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报警应讲清：火场地址（包括路名、附近标志性物）、火灾发生部位、燃烧物品、火势状况、接应人员等候地点、接应人及电话、报警人姓名、报警人电话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三、当火灾发生时，保卫组负责切断现场所有电源、防止事故蔓延。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四、由疏散组有序疏散群众至安全地点，疏散时注意保持现场秩序，尽量不引起现场群众恐慌，并提醒现场人员注意防止烟气。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五、若有群众受伤，需立刻拨打</a:t>
            </a:r>
            <a:r>
              <a:rPr kumimoji="1" lang="en-US" altLang="zh-CN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120</a:t>
            </a: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，送受伤人员就医。</a:t>
            </a: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endParaRPr kumimoji="1" lang="en-US" altLang="zh-CN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灭火器点位图，使用方式培训，有效期检查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7" y="367871"/>
            <a:ext cx="357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消防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应急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预案</a:t>
            </a:r>
            <a:endParaRPr kumimoji="1" lang="zh-CN" altLang="en-US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0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F9CEB20-A2DA-9E48-950D-756C981E2B0E}"/>
              </a:ext>
            </a:extLst>
          </p:cNvPr>
          <p:cNvSpPr txBox="1"/>
          <p:nvPr/>
        </p:nvSpPr>
        <p:spPr>
          <a:xfrm>
            <a:off x="3392385" y="277645"/>
            <a:ext cx="4717474" cy="353771"/>
          </a:xfrm>
          <a:prstGeom prst="rect">
            <a:avLst/>
          </a:prstGeom>
          <a:solidFill>
            <a:schemeClr val="bg1"/>
          </a:solidFill>
        </p:spPr>
        <p:txBody>
          <a:bodyPr wrap="square" lIns="85683" tIns="42841" rIns="85683" bIns="42841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kumimoji="1" lang="zh-CN" altLang="en-US" sz="1312" spc="562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047" y="873125"/>
            <a:ext cx="9400613" cy="5530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热带气旋的分类：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 热带低压：  风力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6-7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级（风速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10.8-17.1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米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/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秒）      </a:t>
            </a:r>
            <a:r>
              <a:rPr lang="zh-CN" altLang="en-US" dirty="0">
                <a:solidFill>
                  <a:srgbClr val="FF0000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什么级别封闭平台，对应哪个风速，多久后可以恢复</a:t>
            </a:r>
            <a:endParaRPr lang="en-US" altLang="zh-CN" dirty="0">
              <a:solidFill>
                <a:srgbClr val="FF0000"/>
              </a:solidFill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2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 热带风暴：  风力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8-9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级（风速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17.2-24.4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米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/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秒） 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3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 强热带风暴：风力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10-11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级（风速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24.5-32.6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米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/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秒 ） 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4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 台风：风力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12-13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级（风速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32.7-41.4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米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/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秒）  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5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 强台风： 风力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14-15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级（风速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41.5-50.9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米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/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秒）  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6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 超强台风：  风力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16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级以上（风速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51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米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/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秒以上）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黄色台风信号为，台风平均风力可达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8-9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级，当接到台风黄色预警是，展厅需闭馆，不接受来宾前来参展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一、活动安全领导小组应时刻关注气象情况，在台风暴雨自然灾害来临前，事先做好各项应急准备工作，迅速有效控制局面并妥善处理，把台风暴雨可能造成的损失降到最低。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二、物资组配备应急器材：安全帽、手电筒、应急灯、雨衣、雨靴、配重、防汛沙袋等物资。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三、保卫组对顶部、玻璃等各部位做重点排查，如遇大风收起遮阳伞、帐篷、外场灯具等物料，对结构四方用钢丝绳作为缆绳斜拉到地面配重块，配重根据风量等级耳定。大风到来之前检查高空装饰物或其他物料是否有松动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四、遭雨水及涨潮蔓延时，保卫组应在展厅四周铺设防汛沙袋，切断现场所有电源，封闭进出口，暂停观展。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五、必要时展厅应暂停开放，活动安全领导小组应提前发送短信告知已预约来宾，避免人员前来。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endParaRPr lang="en-US" altLang="zh-CN" sz="1312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7" y="367871"/>
            <a:ext cx="357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防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台风、暴雨、潮汐应急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预案</a:t>
            </a:r>
            <a:endParaRPr kumimoji="1" lang="zh-CN" altLang="en-US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2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F9CEB20-A2DA-9E48-950D-756C981E2B0E}"/>
              </a:ext>
            </a:extLst>
          </p:cNvPr>
          <p:cNvSpPr txBox="1"/>
          <p:nvPr/>
        </p:nvSpPr>
        <p:spPr>
          <a:xfrm>
            <a:off x="3392385" y="277645"/>
            <a:ext cx="4717474" cy="353771"/>
          </a:xfrm>
          <a:prstGeom prst="rect">
            <a:avLst/>
          </a:prstGeom>
          <a:solidFill>
            <a:schemeClr val="bg1"/>
          </a:solidFill>
        </p:spPr>
        <p:txBody>
          <a:bodyPr wrap="square" lIns="85683" tIns="42841" rIns="85683" bIns="42841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kumimoji="1" lang="zh-CN" altLang="en-US" sz="1312" spc="562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047" y="827429"/>
            <a:ext cx="10362083" cy="468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一、保洁人员每天做好消毒防疫工作，搞好各项卫生，减少传染病的发生。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二、现场做好红外测温、物资组准备消毒液、口罩等防护用品储备。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三、当发生疫情时，立即启动“疫情应急预案”及时对发生的疫情进行控制，最大限度地减少疫情的扩散。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 latinLnBrk="1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若出现红码应急救援具体方法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 latinLnBrk="1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、发现疫情立即封锁现场，及时报告现场活动安全领导小组。</a:t>
            </a:r>
          </a:p>
          <a:p>
            <a:pPr algn="l" latinLnBrk="1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2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、召集救治组进入应急状态。</a:t>
            </a:r>
          </a:p>
          <a:p>
            <a:pPr algn="l" latinLnBrk="1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3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、控制传染源，立即对病人采取隔离措施，并派专人管理，及时通知就近医院救治。</a:t>
            </a:r>
          </a:p>
          <a:p>
            <a:pPr algn="l" latinLnBrk="1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4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、切断传播途径，救治组对病人接触过的物品，要用消毒液进行消毒。操作时要戴一次性口罩和手套，避免接触传染。</a:t>
            </a:r>
          </a:p>
          <a:p>
            <a:pPr algn="l" latinLnBrk="1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5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、集中接触人群，等待医护人员前来进一步检测。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 latinLnBrk="1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6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、不随意离开，不大声喧哗，避免造成不必要恐慌。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1499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1499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atinLnBrk="1">
              <a:lnSpc>
                <a:spcPct val="150000"/>
              </a:lnSpc>
            </a:pPr>
            <a:endParaRPr lang="en-US" altLang="zh-CN" sz="1499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7" y="367871"/>
            <a:ext cx="357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防疫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应急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预案</a:t>
            </a:r>
            <a:endParaRPr kumimoji="1" lang="zh-CN" altLang="en-US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92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F9CEB20-A2DA-9E48-950D-756C981E2B0E}"/>
              </a:ext>
            </a:extLst>
          </p:cNvPr>
          <p:cNvSpPr txBox="1"/>
          <p:nvPr/>
        </p:nvSpPr>
        <p:spPr>
          <a:xfrm>
            <a:off x="3392385" y="277645"/>
            <a:ext cx="4717474" cy="353771"/>
          </a:xfrm>
          <a:prstGeom prst="rect">
            <a:avLst/>
          </a:prstGeom>
          <a:solidFill>
            <a:schemeClr val="bg1"/>
          </a:solidFill>
        </p:spPr>
        <p:txBody>
          <a:bodyPr wrap="square" lIns="85683" tIns="42841" rIns="85683" bIns="42841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kumimoji="1" lang="zh-CN" altLang="en-US" sz="1312" spc="562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0047" y="863036"/>
            <a:ext cx="10362083" cy="4265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一、出现中暑的症状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在夏季高温季节出现头疼、头昏、呕吐、恶心等症状时，可判断为中暑。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二、对外联络组负责及时掌握最新高温天气的变化，做到内外的通讯联络，随时保持联系畅通。一旦发生人员重症中暑事件，立即联系有关部门实施抢救。</a:t>
            </a: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三、物资组现场需配备配备藿香正气软胶囊、人丹等防暑药品。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四、救治组负责现场的中暑人员的紧急自救。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具体救援措施如下：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、轻度患者：现场工作人员或排队来宾等，出现头昏、乏力、目炫现象时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 周边工作人员应将症状人员安排到阴凉、通风良好的区域休息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供应其凉水、湿毛巾等并通知救治组人员进行观察、诊治。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2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、严重患者：现场工作人员或排队来宾等，出现昏倒、休克、身体严重缺水等现象时，周边工作人员应立即通知活动安全领导小组及救治组，并及时将中暑人员转移至阴凉通风区域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观察其症状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以便于医疗人员来临时掌握第一手医治资料。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3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、必要时对外联络组应及时拨打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120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急救电话，组织救护人员亲临现场对症状严重人员进行救治。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7" y="367871"/>
            <a:ext cx="357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中暑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应急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预案</a:t>
            </a:r>
            <a:endParaRPr kumimoji="1" lang="zh-CN" altLang="en-US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25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F9CEB20-A2DA-9E48-950D-756C981E2B0E}"/>
              </a:ext>
            </a:extLst>
          </p:cNvPr>
          <p:cNvSpPr txBox="1"/>
          <p:nvPr/>
        </p:nvSpPr>
        <p:spPr>
          <a:xfrm>
            <a:off x="3392385" y="277645"/>
            <a:ext cx="4717474" cy="353771"/>
          </a:xfrm>
          <a:prstGeom prst="rect">
            <a:avLst/>
          </a:prstGeom>
          <a:solidFill>
            <a:schemeClr val="bg1"/>
          </a:solidFill>
        </p:spPr>
        <p:txBody>
          <a:bodyPr wrap="square" lIns="85683" tIns="42841" rIns="85683" bIns="42841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kumimoji="1" lang="zh-CN" altLang="en-US" sz="1312" spc="562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7813" y="873125"/>
            <a:ext cx="9400613" cy="3054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若现场工作人员及观展来宾受到外来人员暴力攻击，应立即通知现场安全管理人员，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安全管理人员即可调动各组人员采取措施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措施如下：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一、疏导组迅速带领群众离开现场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同时联系保卫组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二、保卫组迅速将外来人员带离活动现场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三、如果情况超出现场可处理范围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对外联络组应立刻拨打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110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报督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四、若有群众受伤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由救治组进行紧急处理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若伤势严重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立刻拨打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120,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送受伤人员就医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7" y="367871"/>
            <a:ext cx="357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外来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人员暴力攻击应急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预案</a:t>
            </a:r>
            <a:endParaRPr kumimoji="1" lang="zh-CN" altLang="en-US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17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0F9CEB20-A2DA-9E48-950D-756C981E2B0E}"/>
              </a:ext>
            </a:extLst>
          </p:cNvPr>
          <p:cNvSpPr txBox="1"/>
          <p:nvPr/>
        </p:nvSpPr>
        <p:spPr>
          <a:xfrm>
            <a:off x="3392385" y="277645"/>
            <a:ext cx="4717474" cy="353771"/>
          </a:xfrm>
          <a:prstGeom prst="rect">
            <a:avLst/>
          </a:prstGeom>
          <a:solidFill>
            <a:schemeClr val="bg1"/>
          </a:solidFill>
        </p:spPr>
        <p:txBody>
          <a:bodyPr wrap="square" lIns="85683" tIns="42841" rIns="85683" bIns="42841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kumimoji="1" lang="zh-CN" altLang="en-US" sz="1312" spc="562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7813" y="1015855"/>
            <a:ext cx="9400613" cy="2623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若观展现场发生群众斗殴、闹事等情况，现场工作人员应立即通知现场安全管理人员，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安全管理人员即可调动各组人员采取措施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措施如下：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一、由保卫组与疏导组联合控制住斗殴、闹事群众并带离现场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二、若有群众受伤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由救治组进行紧急处理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若伤势严重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立刻拨打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120,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送受伤人员就医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三、各工作人员迅速安抚群众情绪</a:t>
            </a:r>
            <a:r>
              <a:rPr lang="en-US" altLang="zh-CN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,</a:t>
            </a:r>
            <a:r>
              <a:rPr lang="zh-CN" altLang="en-US" dirty="0">
                <a:latin typeface="汉仪旗黑-40S" panose="00020600040101010101" pitchFamily="18" charset="-122"/>
                <a:ea typeface="汉仪旗黑-40S" panose="00020600040101010101" pitchFamily="18" charset="-122"/>
                <a:cs typeface="Microsoft YaHei" charset="-122"/>
              </a:rPr>
              <a:t>并且及时控制场面。 </a:t>
            </a:r>
            <a:endParaRPr lang="en-US" altLang="zh-CN" dirty="0">
              <a:latin typeface="汉仪旗黑-40S" panose="00020600040101010101" pitchFamily="18" charset="-122"/>
              <a:ea typeface="汉仪旗黑-40S" panose="00020600040101010101" pitchFamily="18" charset="-122"/>
              <a:cs typeface="Microsoft YaHei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80047" y="367871"/>
            <a:ext cx="357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hangingPunct="1"/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群众</a:t>
            </a:r>
            <a:r>
              <a:rPr kumimoji="1" lang="zh-CN" altLang="en-US" sz="1800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斗殴、闹事应急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预案</a:t>
            </a:r>
            <a:endParaRPr kumimoji="1" lang="zh-CN" altLang="en-US" sz="1800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91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" y="0"/>
            <a:ext cx="11461591" cy="6426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入口视角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6454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68D277D-76D6-A64F-B2C8-07C5639658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</a:blip>
          <a:stretch>
            <a:fillRect/>
          </a:stretch>
        </p:blipFill>
        <p:spPr>
          <a:xfrm>
            <a:off x="233465" y="2174421"/>
            <a:ext cx="10963071" cy="12525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4A93C7F-E8EF-0A46-92A7-FCB6929D2C0F}"/>
              </a:ext>
            </a:extLst>
          </p:cNvPr>
          <p:cNvSpPr txBox="1"/>
          <p:nvPr/>
        </p:nvSpPr>
        <p:spPr>
          <a:xfrm>
            <a:off x="3739539" y="2477470"/>
            <a:ext cx="3950923" cy="432639"/>
          </a:xfrm>
          <a:prstGeom prst="rect">
            <a:avLst/>
          </a:prstGeom>
          <a:noFill/>
        </p:spPr>
        <p:txBody>
          <a:bodyPr wrap="square" lIns="85683" tIns="42841" rIns="85683" bIns="42841" rtlCol="0" anchor="ctr">
            <a:spAutoFit/>
          </a:bodyPr>
          <a:lstStyle/>
          <a:p>
            <a:pPr algn="ctr"/>
            <a:r>
              <a:rPr kumimoji="1" lang="zh-CN" altLang="en-US" sz="2249" spc="562" dirty="0" smtClean="0">
                <a:solidFill>
                  <a:schemeClr val="bg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搭建相关</a:t>
            </a:r>
            <a:endParaRPr kumimoji="1" lang="en-US" altLang="zh-CN" sz="2249" spc="562" dirty="0">
              <a:solidFill>
                <a:schemeClr val="bg1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194FB6-74EA-4F46-81DE-C5FB36018CF2}"/>
              </a:ext>
            </a:extLst>
          </p:cNvPr>
          <p:cNvSpPr txBox="1"/>
          <p:nvPr/>
        </p:nvSpPr>
        <p:spPr>
          <a:xfrm>
            <a:off x="2343669" y="5393845"/>
            <a:ext cx="6171467" cy="317223"/>
          </a:xfrm>
          <a:prstGeom prst="rect">
            <a:avLst/>
          </a:prstGeom>
          <a:noFill/>
        </p:spPr>
        <p:txBody>
          <a:bodyPr wrap="square" lIns="85683" tIns="42841" rIns="85683" bIns="42841" rtlCol="0">
            <a:spAutoFit/>
          </a:bodyPr>
          <a:lstStyle/>
          <a:p>
            <a:pPr algn="ctr"/>
            <a:r>
              <a:rPr kumimoji="1" lang="en-US" altLang="zh-CN" sz="1499" dirty="0">
                <a:solidFill>
                  <a:schemeClr val="bg1"/>
                </a:solidFill>
              </a:rPr>
              <a:t>ADSH </a:t>
            </a:r>
            <a:endParaRPr kumimoji="1" lang="zh-CN" altLang="en-US" sz="1499" dirty="0">
              <a:solidFill>
                <a:schemeClr val="bg1"/>
              </a:solidFill>
            </a:endParaRPr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6F39CFC9-D7B8-C547-8FBB-0ECA8B1D5359}"/>
              </a:ext>
            </a:extLst>
          </p:cNvPr>
          <p:cNvCxnSpPr>
            <a:cxnSpLocks/>
          </p:cNvCxnSpPr>
          <p:nvPr/>
        </p:nvCxnSpPr>
        <p:spPr>
          <a:xfrm>
            <a:off x="4605291" y="2993379"/>
            <a:ext cx="2219419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146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4356" cy="6426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兑换处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68580" y="864318"/>
            <a:ext cx="2258598" cy="3077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dirty="0" smtClean="0"/>
              <a:t>字体尺寸：</a:t>
            </a:r>
            <a:r>
              <a:rPr lang="en-US" altLang="zh-CN" dirty="0" smtClean="0"/>
              <a:t>450*70mm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375478" y="3561465"/>
            <a:ext cx="1301229" cy="393847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7676707" y="1172096"/>
            <a:ext cx="1491873" cy="2389369"/>
          </a:xfrm>
          <a:prstGeom prst="straightConnector1">
            <a:avLst/>
          </a:prstGeom>
          <a:noFill/>
          <a:ln w="28575" cap="flat" cmpd="thinThick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连接符 9"/>
          <p:cNvCxnSpPr/>
          <p:nvPr/>
        </p:nvCxnSpPr>
        <p:spPr>
          <a:xfrm flipH="1">
            <a:off x="6501615" y="3815330"/>
            <a:ext cx="333477" cy="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/>
          <p:cNvCxnSpPr/>
          <p:nvPr/>
        </p:nvCxnSpPr>
        <p:spPr>
          <a:xfrm flipH="1">
            <a:off x="6668352" y="3813545"/>
            <a:ext cx="1" cy="2342707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连接符 11"/>
          <p:cNvCxnSpPr/>
          <p:nvPr/>
        </p:nvCxnSpPr>
        <p:spPr>
          <a:xfrm flipH="1">
            <a:off x="6453732" y="6026003"/>
            <a:ext cx="333478" cy="74428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连接符 12"/>
          <p:cNvCxnSpPr/>
          <p:nvPr/>
        </p:nvCxnSpPr>
        <p:spPr>
          <a:xfrm flipV="1">
            <a:off x="6593450" y="3759501"/>
            <a:ext cx="149805" cy="106097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连接符 13"/>
          <p:cNvCxnSpPr/>
          <p:nvPr/>
        </p:nvCxnSpPr>
        <p:spPr>
          <a:xfrm flipV="1">
            <a:off x="6545569" y="6012941"/>
            <a:ext cx="149805" cy="106097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文本框 14"/>
          <p:cNvSpPr txBox="1"/>
          <p:nvPr/>
        </p:nvSpPr>
        <p:spPr>
          <a:xfrm>
            <a:off x="6743255" y="4720618"/>
            <a:ext cx="972683" cy="26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0000"/>
                </a:solidFill>
              </a:rPr>
              <a:t>1000</a:t>
            </a: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mm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1361974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8941"/>
            <a:ext cx="11430000" cy="53672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兑换处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808366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" y="0"/>
            <a:ext cx="11399024" cy="6426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侧面美陈效果图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538894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展车图</a:t>
            </a:r>
            <a:endParaRPr kumimoji="1" lang="en-US" altLang="zh-CN" sz="1749" dirty="0">
              <a:solidFill>
                <a:schemeClr val="bg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4356" cy="642620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5821325" y="2519916"/>
            <a:ext cx="302205" cy="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连接符 8"/>
          <p:cNvCxnSpPr/>
          <p:nvPr/>
        </p:nvCxnSpPr>
        <p:spPr>
          <a:xfrm>
            <a:off x="5709682" y="4725292"/>
            <a:ext cx="329610" cy="70883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连接符 14"/>
          <p:cNvCxnSpPr/>
          <p:nvPr/>
        </p:nvCxnSpPr>
        <p:spPr>
          <a:xfrm flipH="1">
            <a:off x="5928852" y="2519916"/>
            <a:ext cx="41295" cy="2240817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连接符 16"/>
          <p:cNvCxnSpPr/>
          <p:nvPr/>
        </p:nvCxnSpPr>
        <p:spPr>
          <a:xfrm flipV="1">
            <a:off x="5889487" y="2466867"/>
            <a:ext cx="149805" cy="106097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连接符 18"/>
          <p:cNvCxnSpPr/>
          <p:nvPr/>
        </p:nvCxnSpPr>
        <p:spPr>
          <a:xfrm flipV="1">
            <a:off x="5874596" y="4690078"/>
            <a:ext cx="149805" cy="106097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接连接符 19"/>
          <p:cNvCxnSpPr/>
          <p:nvPr/>
        </p:nvCxnSpPr>
        <p:spPr>
          <a:xfrm flipV="1">
            <a:off x="5301646" y="2312409"/>
            <a:ext cx="149805" cy="106097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连接符 20"/>
          <p:cNvCxnSpPr/>
          <p:nvPr/>
        </p:nvCxnSpPr>
        <p:spPr>
          <a:xfrm flipH="1">
            <a:off x="5315319" y="2395046"/>
            <a:ext cx="559169" cy="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连接符 25"/>
          <p:cNvCxnSpPr/>
          <p:nvPr/>
        </p:nvCxnSpPr>
        <p:spPr>
          <a:xfrm flipH="1">
            <a:off x="7745624" y="3060418"/>
            <a:ext cx="333477" cy="0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接连接符 26"/>
          <p:cNvCxnSpPr/>
          <p:nvPr/>
        </p:nvCxnSpPr>
        <p:spPr>
          <a:xfrm flipH="1">
            <a:off x="7912361" y="3058633"/>
            <a:ext cx="1" cy="2342707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接连接符 30"/>
          <p:cNvCxnSpPr/>
          <p:nvPr/>
        </p:nvCxnSpPr>
        <p:spPr>
          <a:xfrm flipH="1">
            <a:off x="7745623" y="5364126"/>
            <a:ext cx="333478" cy="74428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直接连接符 35"/>
          <p:cNvCxnSpPr/>
          <p:nvPr/>
        </p:nvCxnSpPr>
        <p:spPr>
          <a:xfrm flipV="1">
            <a:off x="7837459" y="3004589"/>
            <a:ext cx="149805" cy="106097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接连接符 37"/>
          <p:cNvCxnSpPr/>
          <p:nvPr/>
        </p:nvCxnSpPr>
        <p:spPr>
          <a:xfrm flipV="1">
            <a:off x="7864481" y="5332457"/>
            <a:ext cx="149805" cy="106097"/>
          </a:xfrm>
          <a:prstGeom prst="line">
            <a:avLst/>
          </a:prstGeom>
          <a:noFill/>
          <a:ln w="3175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文本框 38"/>
          <p:cNvSpPr txBox="1"/>
          <p:nvPr/>
        </p:nvSpPr>
        <p:spPr>
          <a:xfrm>
            <a:off x="7725979" y="4212058"/>
            <a:ext cx="972683" cy="26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0000"/>
                </a:solidFill>
              </a:rPr>
              <a:t>1535</a:t>
            </a: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mm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150847" y="2069104"/>
            <a:ext cx="972683" cy="26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0000"/>
                </a:solidFill>
              </a:rPr>
              <a:t>845</a:t>
            </a: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mm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文本框 41"/>
          <p:cNvSpPr txBox="1"/>
          <p:nvPr/>
        </p:nvSpPr>
        <p:spPr>
          <a:xfrm rot="16200000">
            <a:off x="5695378" y="3337596"/>
            <a:ext cx="972683" cy="263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0000"/>
                </a:solidFill>
              </a:rPr>
              <a:t>2000</a:t>
            </a: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mm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54858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4356" cy="6426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err="1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Foor</a:t>
            </a:r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 plan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993226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4356" cy="6426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立面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米格</a:t>
            </a:r>
            <a:r>
              <a:rPr kumimoji="1" lang="zh-CN" altLang="en-US" sz="1749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55558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4356" cy="6426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右侧</a:t>
            </a:r>
            <a:r>
              <a:rPr kumimoji="1" lang="zh-CN" altLang="en-US" sz="1749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立面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米格</a:t>
            </a:r>
            <a:r>
              <a:rPr kumimoji="1" lang="zh-CN" altLang="en-US" sz="1749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7634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" y="0"/>
            <a:ext cx="11399024" cy="6426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右侧美陈米格</a:t>
            </a:r>
            <a:r>
              <a:rPr kumimoji="1" lang="zh-CN" altLang="en-US" sz="1749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162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4356" cy="6426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后立面</a:t>
            </a:r>
            <a:r>
              <a:rPr kumimoji="1" lang="zh-CN" altLang="en-US" sz="1749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米格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68197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7178" cy="64262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外</a:t>
            </a:r>
            <a:r>
              <a:rPr kumimoji="1" lang="zh-CN" altLang="en-US" sz="1749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场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全景图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992493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4356" cy="6426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68450" y="5128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左侧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立面</a:t>
            </a:r>
            <a:r>
              <a:rPr kumimoji="1" lang="zh-CN" altLang="en-US" sz="1749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米格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18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4356" cy="6426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68450" y="5128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展车台正面米格图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8811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4356" cy="6426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68450" y="5128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展车台背面米格图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0000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" y="0"/>
            <a:ext cx="11399024" cy="642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一层展示区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0273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" y="0"/>
            <a:ext cx="11399024" cy="642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一层展示区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8603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" y="0"/>
            <a:ext cx="11399024" cy="6426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一层展示区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63191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8" y="0"/>
            <a:ext cx="11399024" cy="6426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二</a:t>
            </a:r>
            <a:r>
              <a:rPr kumimoji="1" lang="zh-CN" altLang="en-US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层展示区</a:t>
            </a:r>
            <a:endParaRPr kumimoji="1" lang="en-US" altLang="zh-CN" sz="1749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563363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二</a:t>
            </a:r>
            <a:r>
              <a:rPr kumimoji="1" lang="zh-CN" altLang="en-US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层展示区</a:t>
            </a:r>
            <a:endParaRPr kumimoji="1" lang="en-US" altLang="zh-CN" sz="1749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973"/>
            <a:ext cx="11456056" cy="57042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935540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7" y="847624"/>
            <a:ext cx="8867553" cy="48795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90" y="-10772"/>
            <a:ext cx="2396410" cy="132907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554512" y="106017"/>
            <a:ext cx="1166266" cy="624818"/>
          </a:xfrm>
          <a:prstGeom prst="rect">
            <a:avLst/>
          </a:prstGeom>
          <a:noFill/>
          <a:ln w="317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二</a:t>
            </a:r>
            <a:r>
              <a:rPr kumimoji="1" lang="zh-CN" altLang="en-US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层顶部灯箱</a:t>
            </a:r>
            <a:endParaRPr kumimoji="1" lang="en-US" altLang="zh-CN" sz="1749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093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74428" y="0"/>
            <a:ext cx="11504428" cy="6426200"/>
          </a:xfrm>
          <a:prstGeom prst="rect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二</a:t>
            </a:r>
            <a:r>
              <a:rPr kumimoji="1" lang="zh-CN" altLang="en-US" sz="1749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层展示区</a:t>
            </a:r>
            <a:endParaRPr kumimoji="1" lang="en-US" altLang="zh-CN" sz="1749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r="1389" b="1386"/>
          <a:stretch/>
        </p:blipFill>
        <p:spPr>
          <a:xfrm>
            <a:off x="-322336" y="0"/>
            <a:ext cx="11752336" cy="643697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268450" y="5128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749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二层陈列区结构</a:t>
            </a:r>
            <a:endParaRPr kumimoji="1" lang="en-US" altLang="zh-CN" sz="174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90" y="-10772"/>
            <a:ext cx="2396410" cy="132907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9554512" y="540490"/>
            <a:ext cx="1166266" cy="624818"/>
          </a:xfrm>
          <a:prstGeom prst="rect">
            <a:avLst/>
          </a:prstGeom>
          <a:noFill/>
          <a:ln w="317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192504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" y="0"/>
            <a:ext cx="11424356" cy="6426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49" y="360464"/>
            <a:ext cx="4219977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R SPACE </a:t>
            </a:r>
            <a:r>
              <a:rPr kumimoji="1" lang="zh-CN" altLang="en-US" sz="1749" dirty="0" smtClean="0">
                <a:solidFill>
                  <a:schemeClr val="bg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背面全景图（舞台区视角）</a:t>
            </a:r>
            <a:endParaRPr kumimoji="1" lang="en-US" altLang="zh-CN" sz="1749" dirty="0">
              <a:solidFill>
                <a:schemeClr val="bg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8544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74428" y="0"/>
            <a:ext cx="11504428" cy="6426200"/>
          </a:xfrm>
          <a:prstGeom prst="rect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429" y="-86628"/>
            <a:ext cx="11478345" cy="65128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68580" y="524321"/>
            <a:ext cx="2261419" cy="263508"/>
          </a:xfrm>
          <a:prstGeom prst="rect">
            <a:avLst/>
          </a:prstGeom>
          <a:solidFill>
            <a:srgbClr val="00B05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汉仪旗黑-40S" panose="00020600040101010101" pitchFamily="18" charset="-122"/>
                <a:ea typeface="汉仪旗黑-40S" panose="00020600040101010101" pitchFamily="18" charset="-122"/>
                <a:sym typeface="Helvetica Neue"/>
              </a:rPr>
              <a:t>已确认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汉仪旗黑-40S" panose="00020600040101010101" pitchFamily="18" charset="-122"/>
              <a:ea typeface="汉仪旗黑-40S" panose="00020600040101010101" pitchFamily="18" charset="-122"/>
              <a:sym typeface="Helvetica Neue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507" y="5097130"/>
            <a:ext cx="2396410" cy="13290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716156" y="5768001"/>
            <a:ext cx="884504" cy="481998"/>
          </a:xfrm>
          <a:prstGeom prst="rect">
            <a:avLst/>
          </a:prstGeom>
          <a:noFill/>
          <a:ln w="317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749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二</a:t>
            </a:r>
            <a:r>
              <a:rPr kumimoji="1" lang="zh-CN" altLang="en-US" sz="1749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旗黑-40S" panose="00020600040101010101" pitchFamily="18" charset="-122"/>
                <a:ea typeface="汉仪旗黑-40S" panose="00020600040101010101" pitchFamily="18" charset="-122"/>
              </a:rPr>
              <a:t>层陈列柜结构</a:t>
            </a:r>
            <a:endParaRPr kumimoji="1" lang="en-US" altLang="zh-CN" sz="1749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6004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74428" y="0"/>
            <a:ext cx="11504428" cy="6426200"/>
          </a:xfrm>
          <a:prstGeom prst="rect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9" b="1303"/>
          <a:stretch/>
        </p:blipFill>
        <p:spPr>
          <a:xfrm>
            <a:off x="-74428" y="1"/>
            <a:ext cx="11568223" cy="64433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488" y="1"/>
            <a:ext cx="2396410" cy="132907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577394" y="429873"/>
            <a:ext cx="538447" cy="650514"/>
          </a:xfrm>
          <a:prstGeom prst="rect">
            <a:avLst/>
          </a:prstGeom>
          <a:noFill/>
          <a:ln w="317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43854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590" y="-10772"/>
            <a:ext cx="2396410" cy="13451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06" y="0"/>
            <a:ext cx="4480338" cy="6426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58541E6-38F0-CB4A-A201-980486A9A994}"/>
              </a:ext>
            </a:extLst>
          </p:cNvPr>
          <p:cNvSpPr txBox="1"/>
          <p:nvPr/>
        </p:nvSpPr>
        <p:spPr>
          <a:xfrm>
            <a:off x="116050" y="360464"/>
            <a:ext cx="3020440" cy="36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1749" dirty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娃娃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墙</a:t>
            </a:r>
            <a:r>
              <a:rPr kumimoji="1" lang="en-US" altLang="zh-CN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LOGO</a:t>
            </a:r>
            <a:r>
              <a:rPr kumimoji="1" lang="zh-CN" altLang="en-US" sz="1749" dirty="0" smtClean="0">
                <a:solidFill>
                  <a:schemeClr val="tx1"/>
                </a:solidFill>
                <a:latin typeface="汉仪旗黑-40S" panose="00020600040101010101" pitchFamily="18" charset="-122"/>
                <a:ea typeface="汉仪旗黑-40S" panose="00020600040101010101" pitchFamily="18" charset="-122"/>
              </a:rPr>
              <a:t>位置</a:t>
            </a:r>
            <a:endParaRPr kumimoji="1" lang="en-US" altLang="zh-CN" sz="1749" dirty="0">
              <a:solidFill>
                <a:schemeClr val="tx1"/>
              </a:solidFill>
              <a:latin typeface="汉仪旗黑-40S" panose="00020600040101010101" pitchFamily="18" charset="-122"/>
              <a:ea typeface="汉仪旗黑-40S" panose="00020600040101010101" pitchFamily="18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416289" y="85061"/>
            <a:ext cx="865396" cy="829340"/>
          </a:xfrm>
          <a:prstGeom prst="rect">
            <a:avLst/>
          </a:prstGeom>
          <a:noFill/>
          <a:ln w="317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38676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14070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117"/>
            <a:ext cx="11547648" cy="69606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376" y="2302873"/>
            <a:ext cx="5400600" cy="115606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3800" tIns="23800" rIns="23800" bIns="23800" numCol="1" spcCol="38100" rtlCol="0" anchor="ctr">
            <a:spAutoFit/>
          </a:bodyPr>
          <a:lstStyle/>
          <a:p>
            <a:r>
              <a:rPr lang="en-US" altLang="zh-CN" sz="7200" dirty="0">
                <a:solidFill>
                  <a:schemeClr val="bg1"/>
                </a:solidFill>
              </a:rPr>
              <a:t>THANK YOU!</a:t>
            </a:r>
            <a:endParaRPr kumimoji="0" lang="zh-CN" altLang="en-US" sz="7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4417629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3867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3800" tIns="23800" rIns="23800" bIns="23800" numCol="1" spcCol="38100" rtlCol="0" anchor="ctr">
        <a:spAutoFit/>
      </a:bodyPr>
      <a:lstStyle>
        <a:defPPr marL="0" marR="0" indent="0" algn="ctr" defTabSz="3867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3867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3800" tIns="23800" rIns="23800" bIns="23800" numCol="1" spcCol="38100" rtlCol="0" anchor="ctr">
        <a:spAutoFit/>
      </a:bodyPr>
      <a:lstStyle>
        <a:defPPr marL="0" marR="0" indent="0" algn="ctr" defTabSz="3867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6943</TotalTime>
  <Words>3236</Words>
  <Application>Microsoft Office PowerPoint</Application>
  <PresentationFormat>自定义</PresentationFormat>
  <Paragraphs>526</Paragraphs>
  <Slides>93</Slides>
  <Notes>26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93</vt:i4>
      </vt:variant>
    </vt:vector>
  </HeadingPairs>
  <TitlesOfParts>
    <vt:vector size="116" baseType="lpstr">
      <vt:lpstr>Helvetica Neue</vt:lpstr>
      <vt:lpstr>Helvetica Neue Light</vt:lpstr>
      <vt:lpstr>Helvetica Neue Medium</vt:lpstr>
      <vt:lpstr>HYQiHei-40S</vt:lpstr>
      <vt:lpstr>HYQiHei-40S UltraLight</vt:lpstr>
      <vt:lpstr>HYQiHei-40S UltraLight</vt:lpstr>
      <vt:lpstr>HYQiHei-55S</vt:lpstr>
      <vt:lpstr>HYQIHEI-55S BOOK</vt:lpstr>
      <vt:lpstr>Noto Sans</vt:lpstr>
      <vt:lpstr>等线</vt:lpstr>
      <vt:lpstr>汉仪旗黑-40S</vt:lpstr>
      <vt:lpstr>汉仪旗黑-40S UltraLight</vt:lpstr>
      <vt:lpstr>汉仪旗黑-55S</vt:lpstr>
      <vt:lpstr>汉仪旗黑Y3-45W</vt:lpstr>
      <vt:lpstr>黑体</vt:lpstr>
      <vt:lpstr>宋体</vt:lpstr>
      <vt:lpstr>微软雅黑</vt:lpstr>
      <vt:lpstr>微软雅黑</vt:lpstr>
      <vt:lpstr>Arial</vt:lpstr>
      <vt:lpstr>Calibri</vt:lpstr>
      <vt:lpstr>Impact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DELL5488</dc:creator>
  <cp:lastModifiedBy>DELL5488</cp:lastModifiedBy>
  <cp:revision>479</cp:revision>
  <dcterms:modified xsi:type="dcterms:W3CDTF">2021-07-05T16:23:57Z</dcterms:modified>
</cp:coreProperties>
</file>